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64" r:id="rId2"/>
    <p:sldMasterId id="2147483648" r:id="rId3"/>
  </p:sldMasterIdLst>
  <p:notesMasterIdLst>
    <p:notesMasterId r:id="rId39"/>
  </p:notesMasterIdLst>
  <p:sldIdLst>
    <p:sldId id="256" r:id="rId4"/>
    <p:sldId id="339" r:id="rId5"/>
    <p:sldId id="340" r:id="rId6"/>
    <p:sldId id="4930" r:id="rId7"/>
    <p:sldId id="341" r:id="rId8"/>
    <p:sldId id="4931" r:id="rId9"/>
    <p:sldId id="4932" r:id="rId10"/>
    <p:sldId id="4934" r:id="rId11"/>
    <p:sldId id="4920" r:id="rId12"/>
    <p:sldId id="4907" r:id="rId13"/>
    <p:sldId id="4922" r:id="rId14"/>
    <p:sldId id="4923" r:id="rId15"/>
    <p:sldId id="4924" r:id="rId16"/>
    <p:sldId id="4925" r:id="rId17"/>
    <p:sldId id="4926" r:id="rId18"/>
    <p:sldId id="4927" r:id="rId19"/>
    <p:sldId id="3737" r:id="rId20"/>
    <p:sldId id="3616" r:id="rId21"/>
    <p:sldId id="3782" r:id="rId22"/>
    <p:sldId id="4928" r:id="rId23"/>
    <p:sldId id="3790" r:id="rId24"/>
    <p:sldId id="3794" r:id="rId25"/>
    <p:sldId id="3767" r:id="rId26"/>
    <p:sldId id="4935" r:id="rId27"/>
    <p:sldId id="258" r:id="rId28"/>
    <p:sldId id="274" r:id="rId29"/>
    <p:sldId id="263" r:id="rId30"/>
    <p:sldId id="288" r:id="rId31"/>
    <p:sldId id="297" r:id="rId32"/>
    <p:sldId id="298" r:id="rId33"/>
    <p:sldId id="299" r:id="rId34"/>
    <p:sldId id="300" r:id="rId35"/>
    <p:sldId id="304" r:id="rId36"/>
    <p:sldId id="307" r:id="rId37"/>
    <p:sldId id="4936" r:id="rId38"/>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87C8E6-7AC6-4CB0-AB54-F28041E2842B}" v="23" dt="2024-01-11T09:28:42.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97" d="100"/>
          <a:sy n="97" d="100"/>
        </p:scale>
        <p:origin x="78"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B787C8E6-7AC6-4CB0-AB54-F28041E2842B}"/>
    <pc:docChg chg="custSel addSld delSld modSld sldOrd addMainMaster modMainMaster replTag">
      <pc:chgData name="Rob Sewell" userId="c802df42025d5e1f" providerId="LiveId" clId="{B787C8E6-7AC6-4CB0-AB54-F28041E2842B}" dt="2024-01-11T09:28:51.338" v="172" actId="680"/>
      <pc:docMkLst>
        <pc:docMk/>
      </pc:docMkLst>
      <pc:sldChg chg="add">
        <pc:chgData name="Rob Sewell" userId="c802df42025d5e1f" providerId="LiveId" clId="{B787C8E6-7AC6-4CB0-AB54-F28041E2842B}" dt="2024-01-11T09:27:50.977" v="170"/>
        <pc:sldMkLst>
          <pc:docMk/>
          <pc:sldMk cId="2033033871" sldId="288"/>
        </pc:sldMkLst>
      </pc:sldChg>
      <pc:sldChg chg="add">
        <pc:chgData name="Rob Sewell" userId="c802df42025d5e1f" providerId="LiveId" clId="{B787C8E6-7AC6-4CB0-AB54-F28041E2842B}" dt="2024-01-11T09:27:50.977" v="170"/>
        <pc:sldMkLst>
          <pc:docMk/>
          <pc:sldMk cId="454272941" sldId="297"/>
        </pc:sldMkLst>
      </pc:sldChg>
      <pc:sldChg chg="add">
        <pc:chgData name="Rob Sewell" userId="c802df42025d5e1f" providerId="LiveId" clId="{B787C8E6-7AC6-4CB0-AB54-F28041E2842B}" dt="2024-01-11T09:27:50.977" v="170"/>
        <pc:sldMkLst>
          <pc:docMk/>
          <pc:sldMk cId="2710025921" sldId="298"/>
        </pc:sldMkLst>
      </pc:sldChg>
      <pc:sldChg chg="add">
        <pc:chgData name="Rob Sewell" userId="c802df42025d5e1f" providerId="LiveId" clId="{B787C8E6-7AC6-4CB0-AB54-F28041E2842B}" dt="2024-01-11T09:27:50.977" v="170"/>
        <pc:sldMkLst>
          <pc:docMk/>
          <pc:sldMk cId="3106150255" sldId="299"/>
        </pc:sldMkLst>
      </pc:sldChg>
      <pc:sldChg chg="add">
        <pc:chgData name="Rob Sewell" userId="c802df42025d5e1f" providerId="LiveId" clId="{B787C8E6-7AC6-4CB0-AB54-F28041E2842B}" dt="2024-01-11T09:27:50.977" v="170"/>
        <pc:sldMkLst>
          <pc:docMk/>
          <pc:sldMk cId="1339815780" sldId="300"/>
        </pc:sldMkLst>
      </pc:sldChg>
      <pc:sldChg chg="add">
        <pc:chgData name="Rob Sewell" userId="c802df42025d5e1f" providerId="LiveId" clId="{B787C8E6-7AC6-4CB0-AB54-F28041E2842B}" dt="2024-01-11T09:28:42.514" v="171"/>
        <pc:sldMkLst>
          <pc:docMk/>
          <pc:sldMk cId="590668091" sldId="304"/>
        </pc:sldMkLst>
      </pc:sldChg>
      <pc:sldChg chg="add">
        <pc:chgData name="Rob Sewell" userId="c802df42025d5e1f" providerId="LiveId" clId="{B787C8E6-7AC6-4CB0-AB54-F28041E2842B}" dt="2024-01-11T09:28:42.514" v="171"/>
        <pc:sldMkLst>
          <pc:docMk/>
          <pc:sldMk cId="1492483131" sldId="307"/>
        </pc:sldMkLst>
      </pc:sldChg>
      <pc:sldChg chg="delSp mod">
        <pc:chgData name="Rob Sewell" userId="c802df42025d5e1f" providerId="LiveId" clId="{B787C8E6-7AC6-4CB0-AB54-F28041E2842B}" dt="2024-01-11T09:05:46.722" v="9" actId="478"/>
        <pc:sldMkLst>
          <pc:docMk/>
          <pc:sldMk cId="3230046762" sldId="339"/>
        </pc:sldMkLst>
        <pc:spChg chg="del">
          <ac:chgData name="Rob Sewell" userId="c802df42025d5e1f" providerId="LiveId" clId="{B787C8E6-7AC6-4CB0-AB54-F28041E2842B}" dt="2024-01-11T09:05:46.722" v="9" actId="478"/>
          <ac:spMkLst>
            <pc:docMk/>
            <pc:sldMk cId="3230046762" sldId="339"/>
            <ac:spMk id="4" creationId="{A415A77D-EBD9-4BDF-B264-4E7DB0A7FE88}"/>
          </ac:spMkLst>
        </pc:spChg>
      </pc:sldChg>
      <pc:sldChg chg="delSp modSp mod">
        <pc:chgData name="Rob Sewell" userId="c802df42025d5e1f" providerId="LiveId" clId="{B787C8E6-7AC6-4CB0-AB54-F28041E2842B}" dt="2024-01-11T09:05:41.246" v="8" actId="478"/>
        <pc:sldMkLst>
          <pc:docMk/>
          <pc:sldMk cId="1902919252" sldId="340"/>
        </pc:sldMkLst>
        <pc:spChg chg="del mod">
          <ac:chgData name="Rob Sewell" userId="c802df42025d5e1f" providerId="LiveId" clId="{B787C8E6-7AC6-4CB0-AB54-F28041E2842B}" dt="2024-01-11T09:05:41.246" v="8" actId="478"/>
          <ac:spMkLst>
            <pc:docMk/>
            <pc:sldMk cId="1902919252" sldId="340"/>
            <ac:spMk id="4" creationId="{CE2C07B4-EB4C-49DD-A56C-E34D3FB9B0B2}"/>
          </ac:spMkLst>
        </pc:spChg>
      </pc:sldChg>
      <pc:sldChg chg="delSp mod">
        <pc:chgData name="Rob Sewell" userId="c802df42025d5e1f" providerId="LiveId" clId="{B787C8E6-7AC6-4CB0-AB54-F28041E2842B}" dt="2024-01-11T09:05:29.509" v="6" actId="478"/>
        <pc:sldMkLst>
          <pc:docMk/>
          <pc:sldMk cId="300074654" sldId="341"/>
        </pc:sldMkLst>
        <pc:spChg chg="del">
          <ac:chgData name="Rob Sewell" userId="c802df42025d5e1f" providerId="LiveId" clId="{B787C8E6-7AC6-4CB0-AB54-F28041E2842B}" dt="2024-01-11T09:05:29.509" v="6" actId="478"/>
          <ac:spMkLst>
            <pc:docMk/>
            <pc:sldMk cId="300074654" sldId="341"/>
            <ac:spMk id="4" creationId="{69F5CBA9-A12E-4584-A80E-93D2B696BD1C}"/>
          </ac:spMkLst>
        </pc:spChg>
      </pc:sldChg>
      <pc:sldChg chg="delSp modSp del mod">
        <pc:chgData name="Rob Sewell" userId="c802df42025d5e1f" providerId="LiveId" clId="{B787C8E6-7AC6-4CB0-AB54-F28041E2842B}" dt="2024-01-11T09:18:51.914" v="143" actId="2696"/>
        <pc:sldMkLst>
          <pc:docMk/>
          <pc:sldMk cId="2862228013" sldId="342"/>
        </pc:sldMkLst>
        <pc:spChg chg="mod">
          <ac:chgData name="Rob Sewell" userId="c802df42025d5e1f" providerId="LiveId" clId="{B787C8E6-7AC6-4CB0-AB54-F28041E2842B}" dt="2024-01-11T09:06:47.527" v="63" actId="20577"/>
          <ac:spMkLst>
            <pc:docMk/>
            <pc:sldMk cId="2862228013" sldId="342"/>
            <ac:spMk id="3" creationId="{E614576E-3DEB-4DA0-B4B0-1C5B127D86FC}"/>
          </ac:spMkLst>
        </pc:spChg>
        <pc:spChg chg="del">
          <ac:chgData name="Rob Sewell" userId="c802df42025d5e1f" providerId="LiveId" clId="{B787C8E6-7AC6-4CB0-AB54-F28041E2842B}" dt="2024-01-11T09:05:22.751" v="5" actId="478"/>
          <ac:spMkLst>
            <pc:docMk/>
            <pc:sldMk cId="2862228013" sldId="342"/>
            <ac:spMk id="4" creationId="{BA357566-19E1-4A6F-92EC-32604EC8643F}"/>
          </ac:spMkLst>
        </pc:spChg>
      </pc:sldChg>
      <pc:sldChg chg="ord">
        <pc:chgData name="Rob Sewell" userId="c802df42025d5e1f" providerId="LiveId" clId="{B787C8E6-7AC6-4CB0-AB54-F28041E2842B}" dt="2024-01-11T09:24:36.532" v="150"/>
        <pc:sldMkLst>
          <pc:docMk/>
          <pc:sldMk cId="3038949861" sldId="3767"/>
        </pc:sldMkLst>
      </pc:sldChg>
      <pc:sldChg chg="del">
        <pc:chgData name="Rob Sewell" userId="c802df42025d5e1f" providerId="LiveId" clId="{B787C8E6-7AC6-4CB0-AB54-F28041E2842B}" dt="2024-01-11T09:24:55.927" v="151" actId="2696"/>
        <pc:sldMkLst>
          <pc:docMk/>
          <pc:sldMk cId="1678750477" sldId="3788"/>
        </pc:sldMkLst>
      </pc:sldChg>
      <pc:sldChg chg="del">
        <pc:chgData name="Rob Sewell" userId="c802df42025d5e1f" providerId="LiveId" clId="{B787C8E6-7AC6-4CB0-AB54-F28041E2842B}" dt="2024-01-11T09:05:09.223" v="4" actId="2696"/>
        <pc:sldMkLst>
          <pc:docMk/>
          <pc:sldMk cId="2932775314" sldId="4929"/>
        </pc:sldMkLst>
      </pc:sldChg>
      <pc:sldChg chg="add setBg">
        <pc:chgData name="Rob Sewell" userId="c802df42025d5e1f" providerId="LiveId" clId="{B787C8E6-7AC6-4CB0-AB54-F28041E2842B}" dt="2024-01-11T09:04:58.096" v="3"/>
        <pc:sldMkLst>
          <pc:docMk/>
          <pc:sldMk cId="2064588232" sldId="4930"/>
        </pc:sldMkLst>
      </pc:sldChg>
      <pc:sldChg chg="modSp add mod setBg">
        <pc:chgData name="Rob Sewell" userId="c802df42025d5e1f" providerId="LiveId" clId="{B787C8E6-7AC6-4CB0-AB54-F28041E2842B}" dt="2024-01-11T09:18:42.036" v="142"/>
        <pc:sldMkLst>
          <pc:docMk/>
          <pc:sldMk cId="2124211197" sldId="4931"/>
        </pc:sldMkLst>
        <pc:spChg chg="mod">
          <ac:chgData name="Rob Sewell" userId="c802df42025d5e1f" providerId="LiveId" clId="{B787C8E6-7AC6-4CB0-AB54-F28041E2842B}" dt="2024-01-11T09:18:08.911" v="138" actId="33524"/>
          <ac:spMkLst>
            <pc:docMk/>
            <pc:sldMk cId="2124211197" sldId="4931"/>
            <ac:spMk id="35" creationId="{00000000-0000-0000-0000-000000000000}"/>
          </ac:spMkLst>
        </pc:spChg>
      </pc:sldChg>
      <pc:sldChg chg="modSp add mod setBg">
        <pc:chgData name="Rob Sewell" userId="c802df42025d5e1f" providerId="LiveId" clId="{B787C8E6-7AC6-4CB0-AB54-F28041E2842B}" dt="2024-01-11T09:19:06.952" v="145"/>
        <pc:sldMkLst>
          <pc:docMk/>
          <pc:sldMk cId="4205732518" sldId="4932"/>
        </pc:sldMkLst>
        <pc:spChg chg="mod">
          <ac:chgData name="Rob Sewell" userId="c802df42025d5e1f" providerId="LiveId" clId="{B787C8E6-7AC6-4CB0-AB54-F28041E2842B}" dt="2024-01-11T09:17:14.295" v="129" actId="207"/>
          <ac:spMkLst>
            <pc:docMk/>
            <pc:sldMk cId="4205732518" sldId="4932"/>
            <ac:spMk id="7" creationId="{00000000-0000-0000-0000-000000000000}"/>
          </ac:spMkLst>
        </pc:spChg>
        <pc:spChg chg="mod">
          <ac:chgData name="Rob Sewell" userId="c802df42025d5e1f" providerId="LiveId" clId="{B787C8E6-7AC6-4CB0-AB54-F28041E2842B}" dt="2024-01-11T09:17:19.621" v="130" actId="207"/>
          <ac:spMkLst>
            <pc:docMk/>
            <pc:sldMk cId="4205732518" sldId="4932"/>
            <ac:spMk id="11" creationId="{00000000-0000-0000-0000-000000000000}"/>
          </ac:spMkLst>
        </pc:spChg>
        <pc:spChg chg="mod">
          <ac:chgData name="Rob Sewell" userId="c802df42025d5e1f" providerId="LiveId" clId="{B787C8E6-7AC6-4CB0-AB54-F28041E2842B}" dt="2024-01-11T09:16:54.783" v="128" actId="255"/>
          <ac:spMkLst>
            <pc:docMk/>
            <pc:sldMk cId="4205732518" sldId="4932"/>
            <ac:spMk id="15" creationId="{00000000-0000-0000-0000-000000000000}"/>
          </ac:spMkLst>
        </pc:spChg>
        <pc:spChg chg="mod">
          <ac:chgData name="Rob Sewell" userId="c802df42025d5e1f" providerId="LiveId" clId="{B787C8E6-7AC6-4CB0-AB54-F28041E2842B}" dt="2024-01-11T09:17:26.204" v="131" actId="207"/>
          <ac:spMkLst>
            <pc:docMk/>
            <pc:sldMk cId="4205732518" sldId="4932"/>
            <ac:spMk id="19" creationId="{00000000-0000-0000-0000-000000000000}"/>
          </ac:spMkLst>
        </pc:spChg>
        <pc:spChg chg="mod">
          <ac:chgData name="Rob Sewell" userId="c802df42025d5e1f" providerId="LiveId" clId="{B787C8E6-7AC6-4CB0-AB54-F28041E2842B}" dt="2024-01-11T09:17:32.512" v="132" actId="207"/>
          <ac:spMkLst>
            <pc:docMk/>
            <pc:sldMk cId="4205732518" sldId="4932"/>
            <ac:spMk id="23" creationId="{00000000-0000-0000-0000-000000000000}"/>
          </ac:spMkLst>
        </pc:spChg>
        <pc:spChg chg="mod">
          <ac:chgData name="Rob Sewell" userId="c802df42025d5e1f" providerId="LiveId" clId="{B787C8E6-7AC6-4CB0-AB54-F28041E2842B}" dt="2024-01-11T09:17:36.720" v="133" actId="207"/>
          <ac:spMkLst>
            <pc:docMk/>
            <pc:sldMk cId="4205732518" sldId="4932"/>
            <ac:spMk id="27" creationId="{00000000-0000-0000-0000-000000000000}"/>
          </ac:spMkLst>
        </pc:spChg>
        <pc:spChg chg="mod">
          <ac:chgData name="Rob Sewell" userId="c802df42025d5e1f" providerId="LiveId" clId="{B787C8E6-7AC6-4CB0-AB54-F28041E2842B}" dt="2024-01-11T09:17:58.540" v="137" actId="33524"/>
          <ac:spMkLst>
            <pc:docMk/>
            <pc:sldMk cId="4205732518" sldId="4932"/>
            <ac:spMk id="31" creationId="{00000000-0000-0000-0000-000000000000}"/>
          </ac:spMkLst>
        </pc:spChg>
        <pc:spChg chg="mod">
          <ac:chgData name="Rob Sewell" userId="c802df42025d5e1f" providerId="LiveId" clId="{B787C8E6-7AC6-4CB0-AB54-F28041E2842B}" dt="2024-01-11T09:17:54.596" v="136" actId="33524"/>
          <ac:spMkLst>
            <pc:docMk/>
            <pc:sldMk cId="4205732518" sldId="4932"/>
            <ac:spMk id="35" creationId="{00000000-0000-0000-0000-000000000000}"/>
          </ac:spMkLst>
        </pc:spChg>
      </pc:sldChg>
      <pc:sldChg chg="new del">
        <pc:chgData name="Rob Sewell" userId="c802df42025d5e1f" providerId="LiveId" clId="{B787C8E6-7AC6-4CB0-AB54-F28041E2842B}" dt="2024-01-11T09:24:08.696" v="148" actId="2696"/>
        <pc:sldMkLst>
          <pc:docMk/>
          <pc:sldMk cId="1227162520" sldId="4933"/>
        </pc:sldMkLst>
      </pc:sldChg>
      <pc:sldChg chg="add">
        <pc:chgData name="Rob Sewell" userId="c802df42025d5e1f" providerId="LiveId" clId="{B787C8E6-7AC6-4CB0-AB54-F28041E2842B}" dt="2024-01-11T09:23:55.795" v="147"/>
        <pc:sldMkLst>
          <pc:docMk/>
          <pc:sldMk cId="872721824" sldId="4934"/>
        </pc:sldMkLst>
      </pc:sldChg>
      <pc:sldChg chg="addSp modSp new mod modClrScheme chgLayout">
        <pc:chgData name="Rob Sewell" userId="c802df42025d5e1f" providerId="LiveId" clId="{B787C8E6-7AC6-4CB0-AB54-F28041E2842B}" dt="2024-01-11T09:27:22.681" v="169" actId="20577"/>
        <pc:sldMkLst>
          <pc:docMk/>
          <pc:sldMk cId="3138286565" sldId="4935"/>
        </pc:sldMkLst>
        <pc:spChg chg="add mod">
          <ac:chgData name="Rob Sewell" userId="c802df42025d5e1f" providerId="LiveId" clId="{B787C8E6-7AC6-4CB0-AB54-F28041E2842B}" dt="2024-01-11T09:27:22.681" v="169" actId="20577"/>
          <ac:spMkLst>
            <pc:docMk/>
            <pc:sldMk cId="3138286565" sldId="4935"/>
            <ac:spMk id="2" creationId="{B005F2D7-19B9-31CC-C193-C40C788ACF82}"/>
          </ac:spMkLst>
        </pc:spChg>
        <pc:spChg chg="add mod">
          <ac:chgData name="Rob Sewell" userId="c802df42025d5e1f" providerId="LiveId" clId="{B787C8E6-7AC6-4CB0-AB54-F28041E2842B}" dt="2024-01-11T09:27:17.183" v="153" actId="700"/>
          <ac:spMkLst>
            <pc:docMk/>
            <pc:sldMk cId="3138286565" sldId="4935"/>
            <ac:spMk id="3" creationId="{416AC489-3C65-036A-66FB-134BEDE97348}"/>
          </ac:spMkLst>
        </pc:spChg>
      </pc:sldChg>
      <pc:sldChg chg="new">
        <pc:chgData name="Rob Sewell" userId="c802df42025d5e1f" providerId="LiveId" clId="{B787C8E6-7AC6-4CB0-AB54-F28041E2842B}" dt="2024-01-11T09:28:51.338" v="172" actId="680"/>
        <pc:sldMkLst>
          <pc:docMk/>
          <pc:sldMk cId="2693039054" sldId="4936"/>
        </pc:sldMkLst>
      </pc:sldChg>
      <pc:sldMasterChg chg="add addSldLayout">
        <pc:chgData name="Rob Sewell" userId="c802df42025d5e1f" providerId="LiveId" clId="{B787C8E6-7AC6-4CB0-AB54-F28041E2842B}" dt="2024-01-11T09:04:26.499" v="0"/>
        <pc:sldMasterMkLst>
          <pc:docMk/>
          <pc:sldMasterMk cId="0" sldId="2147483648"/>
        </pc:sldMasterMkLst>
        <pc:sldLayoutChg chg="add">
          <pc:chgData name="Rob Sewell" userId="c802df42025d5e1f" providerId="LiveId" clId="{B787C8E6-7AC6-4CB0-AB54-F28041E2842B}" dt="2024-01-11T09:04:26.499" v="0"/>
          <pc:sldLayoutMkLst>
            <pc:docMk/>
            <pc:sldMasterMk cId="0" sldId="2147483648"/>
            <pc:sldLayoutMk cId="0" sldId="2147483649"/>
          </pc:sldLayoutMkLst>
        </pc:sldLayoutChg>
      </pc:sldMasterChg>
      <pc:sldMasterChg chg="replId modSldLayout">
        <pc:chgData name="Rob Sewell" userId="c802df42025d5e1f" providerId="LiveId" clId="{B787C8E6-7AC6-4CB0-AB54-F28041E2842B}" dt="2024-01-11T09:04:26.499" v="0"/>
        <pc:sldMasterMkLst>
          <pc:docMk/>
          <pc:sldMasterMk cId="3604387378" sldId="2147483677"/>
        </pc:sldMasterMkLst>
        <pc:sldLayoutChg chg="replId">
          <pc:chgData name="Rob Sewell" userId="c802df42025d5e1f" providerId="LiveId" clId="{B787C8E6-7AC6-4CB0-AB54-F28041E2842B}" dt="2024-01-11T09:04:26.499" v="0"/>
          <pc:sldLayoutMkLst>
            <pc:docMk/>
            <pc:sldMasterMk cId="3604387378" sldId="2147483677"/>
            <pc:sldLayoutMk cId="3665920607"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09E2A-F46B-40E6-8EB8-6A5FE9A44F38}" type="datetimeFigureOut">
              <a:rPr lang="en-GB" smtClean="0"/>
              <a:t>11/01/2024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5996E-4E43-4D01-A9CC-D475F9A981DC}" type="slidenum">
              <a:rPr lang="en-GB" smtClean="0"/>
              <a:t>‹#›</a:t>
            </a:fld>
            <a:endParaRPr lang="en-GB"/>
          </a:p>
        </p:txBody>
      </p:sp>
    </p:spTree>
    <p:extLst>
      <p:ext uri="{BB962C8B-B14F-4D97-AF65-F5344CB8AC3E}">
        <p14:creationId xmlns:p14="http://schemas.microsoft.com/office/powerpoint/2010/main" val="831075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 the conversation.</a:t>
            </a:r>
          </a:p>
          <a:p>
            <a:endParaRPr lang="en-GB" dirty="0"/>
          </a:p>
          <a:p>
            <a:r>
              <a:rPr lang="en-GB" dirty="0"/>
              <a:t>P</a:t>
            </a:r>
            <a:r>
              <a:rPr lang="en-US" dirty="0" err="1"/>
              <a:t>otentially</a:t>
            </a:r>
            <a:r>
              <a:rPr lang="en-US" dirty="0"/>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Combine Kanban boards and drag-and-drop sprint planning with comprehensive  traceability and reporting for the perfect home for all your ideas–big and small.</a:t>
            </a:r>
          </a:p>
          <a:p>
            <a:endParaRPr lang="en-GB" dirty="0"/>
          </a:p>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queries can also be used to generate charts. Charts provide a preview of what can be pinned to the dashboard.</a:t>
            </a:r>
          </a:p>
          <a:p>
            <a:endParaRPr lang="en-US"/>
          </a:p>
          <a:p>
            <a:r>
              <a:rPr lang="en-US"/>
              <a:t>VSTS Open in Excel for bulk editing of work items</a:t>
            </a:r>
          </a:p>
          <a:p>
            <a:r>
              <a:rPr lang="en-US"/>
              <a:t>https://marketplace.visualstudio.com/items?itemName=blueprint.vsts-open-work-items-in-excel</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5541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88498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359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7206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use Azure DevOps to deploy Azure DevOps (and build and deploy all the large products in Microsoft, from Windows to Office, Minecraft to Teams)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3092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372486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753665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F79C-64EA-2F08-536F-A6E1CD9A53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91D5419-08CD-12F6-D7DC-C4230ACD36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8FEC3BB-EC39-F5FD-4334-EE619FD20445}"/>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5" name="Footer Placeholder 4">
            <a:extLst>
              <a:ext uri="{FF2B5EF4-FFF2-40B4-BE49-F238E27FC236}">
                <a16:creationId xmlns:a16="http://schemas.microsoft.com/office/drawing/2014/main" id="{E6C7BC8B-79FB-C0F7-285E-B7DAB9FFD5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716482-27CB-1FBE-50E9-B745F10D49D0}"/>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3665920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288D-484B-D3AB-9A4C-ADA72937CE1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0B4EC79-234B-83B0-BECD-9453805D6D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CB7F11-F83C-D6A4-32AB-AD8D36942042}"/>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5" name="Footer Placeholder 4">
            <a:extLst>
              <a:ext uri="{FF2B5EF4-FFF2-40B4-BE49-F238E27FC236}">
                <a16:creationId xmlns:a16="http://schemas.microsoft.com/office/drawing/2014/main" id="{155F4F8B-F3E7-888C-193E-514398A6D1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C3BFB9-6E1A-254E-73CA-9798394F5EC0}"/>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4023750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4DEEC9-6FE4-3827-4E4B-9BD91551A2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01AF1EC-2DAC-423D-EFCB-48AF7C29A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E77037-0603-A88A-1A28-C6848C1BC033}"/>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5" name="Footer Placeholder 4">
            <a:extLst>
              <a:ext uri="{FF2B5EF4-FFF2-40B4-BE49-F238E27FC236}">
                <a16:creationId xmlns:a16="http://schemas.microsoft.com/office/drawing/2014/main" id="{3F6C8EFB-E150-D93D-3F31-E2E11A2876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F96090-E853-452B-6428-D8B4765DCF17}"/>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226914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6282755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12828"/>
            <a:ext cx="11306469" cy="4308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94995693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0914258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0016437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52F0-3D25-4833-8A95-E0B72D17B4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FE4EB72-C214-468A-A563-780CDE7B06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4D6E2E-B4DA-43A7-8EBB-B602DB20785F}"/>
              </a:ext>
            </a:extLst>
          </p:cNvPr>
          <p:cNvSpPr>
            <a:spLocks noGrp="1"/>
          </p:cNvSpPr>
          <p:nvPr>
            <p:ph type="dt" sz="half" idx="10"/>
          </p:nvPr>
        </p:nvSpPr>
        <p:spPr/>
        <p:txBody>
          <a:bodyPr/>
          <a:lstStyle/>
          <a:p>
            <a:fld id="{34DE7EFB-552D-4DA7-AF1F-74E3148F96A5}" type="datetime1">
              <a:rPr lang="en-GB" smtClean="0"/>
              <a:t>11/01/2024</a:t>
            </a:fld>
            <a:endParaRPr lang="en-GB"/>
          </a:p>
        </p:txBody>
      </p:sp>
      <p:sp>
        <p:nvSpPr>
          <p:cNvPr id="5" name="Footer Placeholder 4">
            <a:extLst>
              <a:ext uri="{FF2B5EF4-FFF2-40B4-BE49-F238E27FC236}">
                <a16:creationId xmlns:a16="http://schemas.microsoft.com/office/drawing/2014/main" id="{D976367B-5F97-453B-90CB-6E602DF66B4B}"/>
              </a:ext>
            </a:extLst>
          </p:cNvPr>
          <p:cNvSpPr>
            <a:spLocks noGrp="1"/>
          </p:cNvSpPr>
          <p:nvPr>
            <p:ph type="ftr" sz="quarter" idx="11"/>
          </p:nvPr>
        </p:nvSpPr>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6667A00E-26FB-4204-81E6-370180A29F64}"/>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2105005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6F93-B964-4C86-B2D0-AEC7BFD2328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AE4513-723F-4921-9811-743F0F7F24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7AAD0D-3E9F-4802-B8CA-89A2237BDABA}"/>
              </a:ext>
            </a:extLst>
          </p:cNvPr>
          <p:cNvSpPr>
            <a:spLocks noGrp="1"/>
          </p:cNvSpPr>
          <p:nvPr>
            <p:ph type="dt" sz="half" idx="10"/>
          </p:nvPr>
        </p:nvSpPr>
        <p:spPr/>
        <p:txBody>
          <a:bodyPr/>
          <a:lstStyle/>
          <a:p>
            <a:fld id="{967E6F66-C32B-4F1F-B5B8-63520999AC84}" type="datetime1">
              <a:rPr lang="en-GB" smtClean="0"/>
              <a:t>11/01/2024</a:t>
            </a:fld>
            <a:endParaRPr lang="en-GB"/>
          </a:p>
        </p:txBody>
      </p:sp>
      <p:sp>
        <p:nvSpPr>
          <p:cNvPr id="5" name="Footer Placeholder 4">
            <a:extLst>
              <a:ext uri="{FF2B5EF4-FFF2-40B4-BE49-F238E27FC236}">
                <a16:creationId xmlns:a16="http://schemas.microsoft.com/office/drawing/2014/main" id="{FD20F008-C1B3-4371-92B2-D2F875EEDB6D}"/>
              </a:ext>
            </a:extLst>
          </p:cNvPr>
          <p:cNvSpPr>
            <a:spLocks noGrp="1"/>
          </p:cNvSpPr>
          <p:nvPr>
            <p:ph type="ftr" sz="quarter" idx="11"/>
          </p:nvPr>
        </p:nvSpPr>
        <p:spPr>
          <a:xfrm>
            <a:off x="879455" y="6356350"/>
            <a:ext cx="10474345" cy="365125"/>
          </a:xfrm>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582FBC3C-67DA-4CE7-9179-05847EBC38D9}"/>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627039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BA1A-CDD8-4E6D-9652-BBA0FBFAC7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6698A19-3059-4535-B4CA-77262DE105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14F89D-ADFE-4170-B0B5-796C3423455E}"/>
              </a:ext>
            </a:extLst>
          </p:cNvPr>
          <p:cNvSpPr>
            <a:spLocks noGrp="1"/>
          </p:cNvSpPr>
          <p:nvPr>
            <p:ph type="dt" sz="half" idx="10"/>
          </p:nvPr>
        </p:nvSpPr>
        <p:spPr/>
        <p:txBody>
          <a:bodyPr/>
          <a:lstStyle/>
          <a:p>
            <a:fld id="{F0469839-3FDC-499C-B26A-3F97BF2C6A93}" type="datetime1">
              <a:rPr lang="en-GB" smtClean="0"/>
              <a:t>11/01/2024</a:t>
            </a:fld>
            <a:endParaRPr lang="en-GB"/>
          </a:p>
        </p:txBody>
      </p:sp>
      <p:sp>
        <p:nvSpPr>
          <p:cNvPr id="5" name="Footer Placeholder 4">
            <a:extLst>
              <a:ext uri="{FF2B5EF4-FFF2-40B4-BE49-F238E27FC236}">
                <a16:creationId xmlns:a16="http://schemas.microsoft.com/office/drawing/2014/main" id="{E78F18A4-D700-4656-BEA2-A3ADDCCF3045}"/>
              </a:ext>
            </a:extLst>
          </p:cNvPr>
          <p:cNvSpPr>
            <a:spLocks noGrp="1"/>
          </p:cNvSpPr>
          <p:nvPr>
            <p:ph type="ftr" sz="quarter" idx="11"/>
          </p:nvPr>
        </p:nvSpPr>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B0604D9D-3D71-4563-8890-500B0ABB9720}"/>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2739847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8937-F511-4CBC-9848-345E9D8E11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7941D9E-C34C-4CCD-90C8-102357B54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165AEFA-FA45-47CA-8CC1-814E3B6898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90A5F1-9283-43BF-AB96-E017FDC483CA}"/>
              </a:ext>
            </a:extLst>
          </p:cNvPr>
          <p:cNvSpPr>
            <a:spLocks noGrp="1"/>
          </p:cNvSpPr>
          <p:nvPr>
            <p:ph type="dt" sz="half" idx="10"/>
          </p:nvPr>
        </p:nvSpPr>
        <p:spPr/>
        <p:txBody>
          <a:bodyPr/>
          <a:lstStyle/>
          <a:p>
            <a:fld id="{8721A88E-8A2A-4BF2-89DB-48715BFD4EA5}" type="datetime1">
              <a:rPr lang="en-GB" smtClean="0"/>
              <a:t>11/01/2024</a:t>
            </a:fld>
            <a:endParaRPr lang="en-GB"/>
          </a:p>
        </p:txBody>
      </p:sp>
      <p:sp>
        <p:nvSpPr>
          <p:cNvPr id="6" name="Footer Placeholder 5">
            <a:extLst>
              <a:ext uri="{FF2B5EF4-FFF2-40B4-BE49-F238E27FC236}">
                <a16:creationId xmlns:a16="http://schemas.microsoft.com/office/drawing/2014/main" id="{87A3E8B3-41C7-410F-A9FB-764450DCAABE}"/>
              </a:ext>
            </a:extLst>
          </p:cNvPr>
          <p:cNvSpPr>
            <a:spLocks noGrp="1"/>
          </p:cNvSpPr>
          <p:nvPr>
            <p:ph type="ftr" sz="quarter" idx="11"/>
          </p:nvPr>
        </p:nvSpPr>
        <p:spPr/>
        <p:txBody>
          <a:bodyPr/>
          <a:lstStyle/>
          <a:p>
            <a:r>
              <a:rPr lang="en-GB"/>
              <a:t>@SQLDbaWithBeard                                  blog.robsewell.com                      beard.media/passprecon</a:t>
            </a:r>
          </a:p>
        </p:txBody>
      </p:sp>
      <p:sp>
        <p:nvSpPr>
          <p:cNvPr id="7" name="Slide Number Placeholder 6">
            <a:extLst>
              <a:ext uri="{FF2B5EF4-FFF2-40B4-BE49-F238E27FC236}">
                <a16:creationId xmlns:a16="http://schemas.microsoft.com/office/drawing/2014/main" id="{24340043-9871-4077-A23C-9247E2BC3357}"/>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787301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22A6-8C00-CD2C-90B9-F246513058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66A001-BDB3-8131-DB1D-435BB0011E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BA0E8-7E96-6D0B-ADC7-5509121EC614}"/>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5" name="Footer Placeholder 4">
            <a:extLst>
              <a:ext uri="{FF2B5EF4-FFF2-40B4-BE49-F238E27FC236}">
                <a16:creationId xmlns:a16="http://schemas.microsoft.com/office/drawing/2014/main" id="{E98B98DC-59BE-1364-A560-3E639E5604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494FCA-DD18-0961-7207-07514578EB9F}"/>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1428168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42A2-5638-41FE-BB17-E163911CCAE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09D74BD-788D-45C4-B367-60BD458334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D108D0-8E42-42C9-BCA5-CE61D6452D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A8D492-7717-46EC-8340-621A602BF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20507C-2139-457B-A2F2-217CBDEC5C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EE82AE6-D111-4D3E-9E72-A210E8434CD1}"/>
              </a:ext>
            </a:extLst>
          </p:cNvPr>
          <p:cNvSpPr>
            <a:spLocks noGrp="1"/>
          </p:cNvSpPr>
          <p:nvPr>
            <p:ph type="dt" sz="half" idx="10"/>
          </p:nvPr>
        </p:nvSpPr>
        <p:spPr/>
        <p:txBody>
          <a:bodyPr/>
          <a:lstStyle/>
          <a:p>
            <a:fld id="{EDFCB4B6-A364-4FCA-868C-D88D24CAAEA5}" type="datetime1">
              <a:rPr lang="en-GB" smtClean="0"/>
              <a:t>11/01/2024</a:t>
            </a:fld>
            <a:endParaRPr lang="en-GB"/>
          </a:p>
        </p:txBody>
      </p:sp>
      <p:sp>
        <p:nvSpPr>
          <p:cNvPr id="8" name="Footer Placeholder 7">
            <a:extLst>
              <a:ext uri="{FF2B5EF4-FFF2-40B4-BE49-F238E27FC236}">
                <a16:creationId xmlns:a16="http://schemas.microsoft.com/office/drawing/2014/main" id="{C699B29C-0D88-4FD0-BC4E-B8E4096EB191}"/>
              </a:ext>
            </a:extLst>
          </p:cNvPr>
          <p:cNvSpPr>
            <a:spLocks noGrp="1"/>
          </p:cNvSpPr>
          <p:nvPr>
            <p:ph type="ftr" sz="quarter" idx="11"/>
          </p:nvPr>
        </p:nvSpPr>
        <p:spPr/>
        <p:txBody>
          <a:bodyPr/>
          <a:lstStyle/>
          <a:p>
            <a:r>
              <a:rPr lang="en-GB"/>
              <a:t>@SQLDbaWithBeard                                  blog.robsewell.com                      beard.media/passprecon</a:t>
            </a:r>
          </a:p>
        </p:txBody>
      </p:sp>
      <p:sp>
        <p:nvSpPr>
          <p:cNvPr id="9" name="Slide Number Placeholder 8">
            <a:extLst>
              <a:ext uri="{FF2B5EF4-FFF2-40B4-BE49-F238E27FC236}">
                <a16:creationId xmlns:a16="http://schemas.microsoft.com/office/drawing/2014/main" id="{89AF8A50-6364-499E-BE46-3329BAAE5D12}"/>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3173745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B2A1-91E9-4218-96F9-5AC6EF3F09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105DA1D-B86F-4BC2-880B-5B5DA3E86BA3}"/>
              </a:ext>
            </a:extLst>
          </p:cNvPr>
          <p:cNvSpPr>
            <a:spLocks noGrp="1"/>
          </p:cNvSpPr>
          <p:nvPr>
            <p:ph type="dt" sz="half" idx="10"/>
          </p:nvPr>
        </p:nvSpPr>
        <p:spPr/>
        <p:txBody>
          <a:bodyPr/>
          <a:lstStyle/>
          <a:p>
            <a:fld id="{58E5593A-BCD0-401C-BCA1-21C7F2DB0EDB}" type="datetime1">
              <a:rPr lang="en-GB" smtClean="0"/>
              <a:t>11/01/2024</a:t>
            </a:fld>
            <a:endParaRPr lang="en-GB"/>
          </a:p>
        </p:txBody>
      </p:sp>
      <p:sp>
        <p:nvSpPr>
          <p:cNvPr id="4" name="Footer Placeholder 3">
            <a:extLst>
              <a:ext uri="{FF2B5EF4-FFF2-40B4-BE49-F238E27FC236}">
                <a16:creationId xmlns:a16="http://schemas.microsoft.com/office/drawing/2014/main" id="{53A16792-6FCF-49CF-90B5-08E1D63251ED}"/>
              </a:ext>
            </a:extLst>
          </p:cNvPr>
          <p:cNvSpPr>
            <a:spLocks noGrp="1"/>
          </p:cNvSpPr>
          <p:nvPr>
            <p:ph type="ftr" sz="quarter" idx="11"/>
          </p:nvPr>
        </p:nvSpPr>
        <p:spPr/>
        <p:txBody>
          <a:bodyPr/>
          <a:lstStyle/>
          <a:p>
            <a:r>
              <a:rPr lang="en-GB"/>
              <a:t>@SQLDbaWithBeard                                  blog.robsewell.com                      beard.media/passprecon</a:t>
            </a:r>
          </a:p>
        </p:txBody>
      </p:sp>
      <p:sp>
        <p:nvSpPr>
          <p:cNvPr id="5" name="Slide Number Placeholder 4">
            <a:extLst>
              <a:ext uri="{FF2B5EF4-FFF2-40B4-BE49-F238E27FC236}">
                <a16:creationId xmlns:a16="http://schemas.microsoft.com/office/drawing/2014/main" id="{D88CCC10-BF26-4419-B9E1-D199A448B912}"/>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1418150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ECA939-368B-4BC8-8016-D3A57A28DEE8}"/>
              </a:ext>
            </a:extLst>
          </p:cNvPr>
          <p:cNvSpPr>
            <a:spLocks noGrp="1"/>
          </p:cNvSpPr>
          <p:nvPr>
            <p:ph type="dt" sz="half" idx="10"/>
          </p:nvPr>
        </p:nvSpPr>
        <p:spPr/>
        <p:txBody>
          <a:bodyPr/>
          <a:lstStyle/>
          <a:p>
            <a:fld id="{04952B9A-A431-4A39-8A3E-1E030B4B712F}" type="datetime1">
              <a:rPr lang="en-GB" smtClean="0"/>
              <a:t>11/01/2024</a:t>
            </a:fld>
            <a:endParaRPr lang="en-GB"/>
          </a:p>
        </p:txBody>
      </p:sp>
      <p:sp>
        <p:nvSpPr>
          <p:cNvPr id="3" name="Footer Placeholder 2">
            <a:extLst>
              <a:ext uri="{FF2B5EF4-FFF2-40B4-BE49-F238E27FC236}">
                <a16:creationId xmlns:a16="http://schemas.microsoft.com/office/drawing/2014/main" id="{11FEEC75-DC6A-4DE1-A70A-A3B8A2D1C778}"/>
              </a:ext>
            </a:extLst>
          </p:cNvPr>
          <p:cNvSpPr>
            <a:spLocks noGrp="1"/>
          </p:cNvSpPr>
          <p:nvPr>
            <p:ph type="ftr" sz="quarter" idx="11"/>
          </p:nvPr>
        </p:nvSpPr>
        <p:spPr/>
        <p:txBody>
          <a:bodyPr/>
          <a:lstStyle/>
          <a:p>
            <a:r>
              <a:rPr lang="en-GB"/>
              <a:t>@SQLDbaWithBeard                                  blog.robsewell.com                      beard.media/passprecon</a:t>
            </a:r>
          </a:p>
        </p:txBody>
      </p:sp>
      <p:sp>
        <p:nvSpPr>
          <p:cNvPr id="4" name="Slide Number Placeholder 3">
            <a:extLst>
              <a:ext uri="{FF2B5EF4-FFF2-40B4-BE49-F238E27FC236}">
                <a16:creationId xmlns:a16="http://schemas.microsoft.com/office/drawing/2014/main" id="{6E4EAF7F-8100-459C-9EC0-E8009A153F62}"/>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1812886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98DF-CB92-45C2-8438-070CD71070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E055010-AE01-44C1-B3DF-4DC903E6C1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226ECD-2F4A-49B5-AA82-EF23E8F8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5B082-6297-444B-A6FE-C8C00A791736}"/>
              </a:ext>
            </a:extLst>
          </p:cNvPr>
          <p:cNvSpPr>
            <a:spLocks noGrp="1"/>
          </p:cNvSpPr>
          <p:nvPr>
            <p:ph type="dt" sz="half" idx="10"/>
          </p:nvPr>
        </p:nvSpPr>
        <p:spPr/>
        <p:txBody>
          <a:bodyPr/>
          <a:lstStyle/>
          <a:p>
            <a:fld id="{39798042-8361-426E-9036-3BD73AFB7B62}" type="datetime1">
              <a:rPr lang="en-GB" smtClean="0"/>
              <a:t>11/01/2024</a:t>
            </a:fld>
            <a:endParaRPr lang="en-GB"/>
          </a:p>
        </p:txBody>
      </p:sp>
      <p:sp>
        <p:nvSpPr>
          <p:cNvPr id="6" name="Footer Placeholder 5">
            <a:extLst>
              <a:ext uri="{FF2B5EF4-FFF2-40B4-BE49-F238E27FC236}">
                <a16:creationId xmlns:a16="http://schemas.microsoft.com/office/drawing/2014/main" id="{086B1007-C3F6-49DC-8FC5-57EB6CDB4F15}"/>
              </a:ext>
            </a:extLst>
          </p:cNvPr>
          <p:cNvSpPr>
            <a:spLocks noGrp="1"/>
          </p:cNvSpPr>
          <p:nvPr>
            <p:ph type="ftr" sz="quarter" idx="11"/>
          </p:nvPr>
        </p:nvSpPr>
        <p:spPr/>
        <p:txBody>
          <a:bodyPr/>
          <a:lstStyle/>
          <a:p>
            <a:r>
              <a:rPr lang="en-GB"/>
              <a:t>@SQLDbaWithBeard                                  blog.robsewell.com                      beard.media/passprecon</a:t>
            </a:r>
          </a:p>
        </p:txBody>
      </p:sp>
      <p:sp>
        <p:nvSpPr>
          <p:cNvPr id="7" name="Slide Number Placeholder 6">
            <a:extLst>
              <a:ext uri="{FF2B5EF4-FFF2-40B4-BE49-F238E27FC236}">
                <a16:creationId xmlns:a16="http://schemas.microsoft.com/office/drawing/2014/main" id="{D4C49A11-14B0-42F3-B453-4E00D906AB44}"/>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39750979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DDB3-5613-4B08-A58A-25D4271514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44BDC72-ABA6-40E7-822A-61F482046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E7B1B4-9AAD-4CAD-AD06-E4CCE382D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21810-9EE5-496F-8AFA-830495EE152A}"/>
              </a:ext>
            </a:extLst>
          </p:cNvPr>
          <p:cNvSpPr>
            <a:spLocks noGrp="1"/>
          </p:cNvSpPr>
          <p:nvPr>
            <p:ph type="dt" sz="half" idx="10"/>
          </p:nvPr>
        </p:nvSpPr>
        <p:spPr/>
        <p:txBody>
          <a:bodyPr/>
          <a:lstStyle/>
          <a:p>
            <a:fld id="{AAB83AD0-6C63-4533-B35D-5E8787998A0C}" type="datetime1">
              <a:rPr lang="en-GB" smtClean="0"/>
              <a:t>11/01/2024</a:t>
            </a:fld>
            <a:endParaRPr lang="en-GB"/>
          </a:p>
        </p:txBody>
      </p:sp>
      <p:sp>
        <p:nvSpPr>
          <p:cNvPr id="6" name="Footer Placeholder 5">
            <a:extLst>
              <a:ext uri="{FF2B5EF4-FFF2-40B4-BE49-F238E27FC236}">
                <a16:creationId xmlns:a16="http://schemas.microsoft.com/office/drawing/2014/main" id="{DBDA4BF2-B2E3-40DA-8CA3-50C880C919CA}"/>
              </a:ext>
            </a:extLst>
          </p:cNvPr>
          <p:cNvSpPr>
            <a:spLocks noGrp="1"/>
          </p:cNvSpPr>
          <p:nvPr>
            <p:ph type="ftr" sz="quarter" idx="11"/>
          </p:nvPr>
        </p:nvSpPr>
        <p:spPr/>
        <p:txBody>
          <a:bodyPr/>
          <a:lstStyle/>
          <a:p>
            <a:r>
              <a:rPr lang="en-GB"/>
              <a:t>@SQLDbaWithBeard                                  blog.robsewell.com                      beard.media/passprecon</a:t>
            </a:r>
          </a:p>
        </p:txBody>
      </p:sp>
      <p:sp>
        <p:nvSpPr>
          <p:cNvPr id="7" name="Slide Number Placeholder 6">
            <a:extLst>
              <a:ext uri="{FF2B5EF4-FFF2-40B4-BE49-F238E27FC236}">
                <a16:creationId xmlns:a16="http://schemas.microsoft.com/office/drawing/2014/main" id="{B61217F4-C594-4F08-A1B3-B5DC06BA24A1}"/>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478542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34A8-B56C-4E3D-8522-5BDC3B3505A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53A3C9-FACF-498E-B67F-3351F5D9A4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E8DEAF-DE8A-4F3B-850C-B640B20F4632}"/>
              </a:ext>
            </a:extLst>
          </p:cNvPr>
          <p:cNvSpPr>
            <a:spLocks noGrp="1"/>
          </p:cNvSpPr>
          <p:nvPr>
            <p:ph type="dt" sz="half" idx="10"/>
          </p:nvPr>
        </p:nvSpPr>
        <p:spPr/>
        <p:txBody>
          <a:bodyPr/>
          <a:lstStyle/>
          <a:p>
            <a:fld id="{771B5FC7-A192-4559-AAE6-7276E3E875B0}" type="datetime1">
              <a:rPr lang="en-GB" smtClean="0"/>
              <a:t>11/01/2024</a:t>
            </a:fld>
            <a:endParaRPr lang="en-GB"/>
          </a:p>
        </p:txBody>
      </p:sp>
      <p:sp>
        <p:nvSpPr>
          <p:cNvPr id="5" name="Footer Placeholder 4">
            <a:extLst>
              <a:ext uri="{FF2B5EF4-FFF2-40B4-BE49-F238E27FC236}">
                <a16:creationId xmlns:a16="http://schemas.microsoft.com/office/drawing/2014/main" id="{3FF272AA-F084-47F3-9E38-8C203FE94D6B}"/>
              </a:ext>
            </a:extLst>
          </p:cNvPr>
          <p:cNvSpPr>
            <a:spLocks noGrp="1"/>
          </p:cNvSpPr>
          <p:nvPr>
            <p:ph type="ftr" sz="quarter" idx="11"/>
          </p:nvPr>
        </p:nvSpPr>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2F9D9BEC-FE5E-4142-B2C4-5E3D0019EFB6}"/>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2852414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B1D2A-1FDF-46CF-94DB-9DF921745A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BB6192-9075-4703-B33F-5A5A262FC8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B70A7B-31EE-4CD9-9471-EED8E03F746F}"/>
              </a:ext>
            </a:extLst>
          </p:cNvPr>
          <p:cNvSpPr>
            <a:spLocks noGrp="1"/>
          </p:cNvSpPr>
          <p:nvPr>
            <p:ph type="dt" sz="half" idx="10"/>
          </p:nvPr>
        </p:nvSpPr>
        <p:spPr/>
        <p:txBody>
          <a:bodyPr/>
          <a:lstStyle/>
          <a:p>
            <a:fld id="{87386D62-E63B-4CCA-9E65-11FC800AC35F}" type="datetime1">
              <a:rPr lang="en-GB" smtClean="0"/>
              <a:t>11/01/2024</a:t>
            </a:fld>
            <a:endParaRPr lang="en-GB"/>
          </a:p>
        </p:txBody>
      </p:sp>
      <p:sp>
        <p:nvSpPr>
          <p:cNvPr id="5" name="Footer Placeholder 4">
            <a:extLst>
              <a:ext uri="{FF2B5EF4-FFF2-40B4-BE49-F238E27FC236}">
                <a16:creationId xmlns:a16="http://schemas.microsoft.com/office/drawing/2014/main" id="{13EB60C5-22FA-445D-91D0-F97A8DB1DB0B}"/>
              </a:ext>
            </a:extLst>
          </p:cNvPr>
          <p:cNvSpPr>
            <a:spLocks noGrp="1"/>
          </p:cNvSpPr>
          <p:nvPr>
            <p:ph type="ftr" sz="quarter" idx="11"/>
          </p:nvPr>
        </p:nvSpPr>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050C86F3-4C32-4A45-B04A-3CF9C40FE6D8}"/>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4952569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7" y="514356"/>
            <a:ext cx="1924048" cy="1924049"/>
          </a:xfrm>
          <a:prstGeom prst="ellipse">
            <a:avLst/>
          </a:prstGeom>
          <a:solidFill>
            <a:schemeClr val="bg1"/>
          </a:solidFill>
        </p:spPr>
        <p:txBody>
          <a:bodyPr anchor="ctr"/>
          <a:lstStyle>
            <a:lvl1pPr algn="ctr">
              <a:defRPr sz="1399">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9"/>
            <a:ext cx="5445189" cy="596555"/>
          </a:xfrm>
          <a:prstGeom prst="rect">
            <a:avLst/>
          </a:prstGeom>
        </p:spPr>
        <p:txBody>
          <a:bodyPr/>
          <a:lstStyle>
            <a:lvl1pPr>
              <a:defRPr sz="4797"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1"/>
            <a:ext cx="5436992" cy="1032933"/>
          </a:xfrm>
          <a:prstGeom prst="rect">
            <a:avLst/>
          </a:prstGeom>
        </p:spPr>
        <p:txBody>
          <a:bodyPr/>
          <a:lstStyle>
            <a:lvl1pPr>
              <a:lnSpc>
                <a:spcPct val="100000"/>
              </a:lnSpc>
              <a:defRPr sz="3199"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3" y="4798106"/>
            <a:ext cx="4868548" cy="1425277"/>
          </a:xfrm>
          <a:prstGeom prst="rect">
            <a:avLst/>
          </a:prstGeom>
        </p:spPr>
        <p:txBody>
          <a:bodyPr/>
          <a:lstStyle>
            <a:lvl1pPr>
              <a:lnSpc>
                <a:spcPct val="100000"/>
              </a:lnSpc>
              <a:spcBef>
                <a:spcPts val="0"/>
              </a:spcBef>
              <a:spcAft>
                <a:spcPts val="1199"/>
              </a:spcAft>
              <a:defRPr lang="en-US" sz="2399"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6" y="3667943"/>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6" y="780875"/>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Tree>
    <p:extLst>
      <p:ext uri="{BB962C8B-B14F-4D97-AF65-F5344CB8AC3E}">
        <p14:creationId xmlns:p14="http://schemas.microsoft.com/office/powerpoint/2010/main" val="407200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DF57-6143-AEA7-4E23-BDCB5782B3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3718D2E-ED19-4F0B-63FF-61529B9A4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589B5-DCDD-17A4-193A-F4E3A7EE0A3A}"/>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5" name="Footer Placeholder 4">
            <a:extLst>
              <a:ext uri="{FF2B5EF4-FFF2-40B4-BE49-F238E27FC236}">
                <a16:creationId xmlns:a16="http://schemas.microsoft.com/office/drawing/2014/main" id="{95208D2B-B855-2D40-54EC-E12F0AE1E4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3EE85C-2833-F622-82AC-9D7D291340EC}"/>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331375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0F53C-776E-CA99-8D1A-6946579E03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0F1125-369F-DEE6-BBF7-D7309D4A91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1E9D53C-5F79-011F-C914-13A5047692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5D44D22-E265-6B10-687D-712D5B9B3A6F}"/>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6" name="Footer Placeholder 5">
            <a:extLst>
              <a:ext uri="{FF2B5EF4-FFF2-40B4-BE49-F238E27FC236}">
                <a16:creationId xmlns:a16="http://schemas.microsoft.com/office/drawing/2014/main" id="{43E62A8A-CB79-6BB7-FB31-68B71BAF90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E0492E-D924-FCFE-931F-E46177B62D3B}"/>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214486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2537-A60D-8E1D-E41D-B8C66E02655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4EC18B-C875-4F53-05EA-0565B2CB4E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3D994-4046-CD83-7F89-73928E98C5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7120B70-1458-C3F4-FD3C-95173590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5E29F2-E405-E588-1B22-2AA093549B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CBCA6D8-F86F-A62D-11AF-9A4F36D055BB}"/>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8" name="Footer Placeholder 7">
            <a:extLst>
              <a:ext uri="{FF2B5EF4-FFF2-40B4-BE49-F238E27FC236}">
                <a16:creationId xmlns:a16="http://schemas.microsoft.com/office/drawing/2014/main" id="{0ADBBC03-863A-2B57-9F3D-17F07FC89BF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5F67CAA-72F2-690A-A9EE-CEFFE9C02B70}"/>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181742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688B-7C18-E074-760B-259F635C77E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10FCFA7-554A-4943-C854-A57B19EF1251}"/>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4" name="Footer Placeholder 3">
            <a:extLst>
              <a:ext uri="{FF2B5EF4-FFF2-40B4-BE49-F238E27FC236}">
                <a16:creationId xmlns:a16="http://schemas.microsoft.com/office/drawing/2014/main" id="{5FB72EF7-E979-F869-81B1-2EDCC6F44A8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706EAE-06AC-5146-B1CB-ADBEDC1A110A}"/>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3541046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D177C-CF50-A624-6496-54F46596B03D}"/>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3" name="Footer Placeholder 2">
            <a:extLst>
              <a:ext uri="{FF2B5EF4-FFF2-40B4-BE49-F238E27FC236}">
                <a16:creationId xmlns:a16="http://schemas.microsoft.com/office/drawing/2014/main" id="{F69B2FD2-3997-4583-A7E9-D5012CC7F15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B29B11-4054-D7FF-9382-5A88C7692B25}"/>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2770251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8A747-3727-38BC-F585-74AADD3CF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B3ECC5A-3B12-AFE5-C8E9-A3E22EC513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B0E6503-46B1-3D53-5489-6B5E01E36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BA22B-EC31-CD59-3005-B77C7807B750}"/>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6" name="Footer Placeholder 5">
            <a:extLst>
              <a:ext uri="{FF2B5EF4-FFF2-40B4-BE49-F238E27FC236}">
                <a16:creationId xmlns:a16="http://schemas.microsoft.com/office/drawing/2014/main" id="{307F4A47-65B1-EE30-5C89-526CEFA939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DAF5BF-A9BF-2CAD-6D33-3856D2BF9ED4}"/>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130905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7CE2-EB9B-BF67-7E92-94751515E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BD7DB1A-1EB7-3759-A1B2-BAE62BBC82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098168A-7A87-F4B6-0AE9-E08D87609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8EB78-3105-B7B3-D914-DF82D1B5F06A}"/>
              </a:ext>
            </a:extLst>
          </p:cNvPr>
          <p:cNvSpPr>
            <a:spLocks noGrp="1"/>
          </p:cNvSpPr>
          <p:nvPr>
            <p:ph type="dt" sz="half" idx="10"/>
          </p:nvPr>
        </p:nvSpPr>
        <p:spPr/>
        <p:txBody>
          <a:bodyPr/>
          <a:lstStyle/>
          <a:p>
            <a:fld id="{4C067754-B2D1-4684-AF6D-F71C987261B4}" type="datetimeFigureOut">
              <a:rPr lang="en-GB" smtClean="0"/>
              <a:t>11/01/2024</a:t>
            </a:fld>
            <a:endParaRPr lang="en-GB"/>
          </a:p>
        </p:txBody>
      </p:sp>
      <p:sp>
        <p:nvSpPr>
          <p:cNvPr id="6" name="Footer Placeholder 5">
            <a:extLst>
              <a:ext uri="{FF2B5EF4-FFF2-40B4-BE49-F238E27FC236}">
                <a16:creationId xmlns:a16="http://schemas.microsoft.com/office/drawing/2014/main" id="{910206DA-09E8-956B-6A53-3B3854BFCE3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A9E2F5-854D-39B1-9C28-1AE27070F0BA}"/>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3488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FA840B-883D-DBE3-6AB6-D9827BC283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4773C3-2DD5-A494-BC78-C15B188081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24B70C-7527-5EFE-FC33-2CFDEBE4AB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067754-B2D1-4684-AF6D-F71C987261B4}" type="datetimeFigureOut">
              <a:rPr lang="en-GB" smtClean="0"/>
              <a:t>11/01/2024</a:t>
            </a:fld>
            <a:endParaRPr lang="en-GB"/>
          </a:p>
        </p:txBody>
      </p:sp>
      <p:sp>
        <p:nvSpPr>
          <p:cNvPr id="5" name="Footer Placeholder 4">
            <a:extLst>
              <a:ext uri="{FF2B5EF4-FFF2-40B4-BE49-F238E27FC236}">
                <a16:creationId xmlns:a16="http://schemas.microsoft.com/office/drawing/2014/main" id="{F9D47CEC-E10C-22AE-96F9-D890A3391F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77532BD-2404-7D8B-43FD-1972FA8C3F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E03239-BC8E-4EC0-A3CD-75984A301495}" type="slidenum">
              <a:rPr lang="en-GB" smtClean="0"/>
              <a:t>‹#›</a:t>
            </a:fld>
            <a:endParaRPr lang="en-GB"/>
          </a:p>
        </p:txBody>
      </p:sp>
    </p:spTree>
    <p:extLst>
      <p:ext uri="{BB962C8B-B14F-4D97-AF65-F5344CB8AC3E}">
        <p14:creationId xmlns:p14="http://schemas.microsoft.com/office/powerpoint/2010/main" val="3604387378"/>
      </p:ext>
    </p:extLst>
  </p:cSld>
  <p:clrMap bg1="lt1" tx1="dk1" bg2="lt2" tx2="dk2" accent1="accent1" accent2="accent2" accent3="accent3" accent4="accent4" accent5="accent5" accent6="accent6" hlink="hlink" folHlink="folHlink"/>
  <p:sldLayoutIdLst>
    <p:sldLayoutId id="214748367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1EE07C-7280-4A7F-967B-D532EE246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508DD7E-4437-4A17-8169-80E6E90283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87CB02-73E0-4ECA-97A1-BC0F331F9B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E5CDD2-0EE1-4169-B9F5-442A9956B522}" type="datetime1">
              <a:rPr lang="en-GB" smtClean="0"/>
              <a:t>11/01/2024</a:t>
            </a:fld>
            <a:endParaRPr lang="en-GB"/>
          </a:p>
        </p:txBody>
      </p:sp>
      <p:sp>
        <p:nvSpPr>
          <p:cNvPr id="5" name="Footer Placeholder 4">
            <a:extLst>
              <a:ext uri="{FF2B5EF4-FFF2-40B4-BE49-F238E27FC236}">
                <a16:creationId xmlns:a16="http://schemas.microsoft.com/office/drawing/2014/main" id="{7DDA093A-6E82-4D18-AC56-13178BA2CCC5}"/>
              </a:ext>
            </a:extLst>
          </p:cNvPr>
          <p:cNvSpPr>
            <a:spLocks noGrp="1"/>
          </p:cNvSpPr>
          <p:nvPr>
            <p:ph type="ftr" sz="quarter" idx="3"/>
          </p:nvPr>
        </p:nvSpPr>
        <p:spPr>
          <a:xfrm>
            <a:off x="838200" y="6356350"/>
            <a:ext cx="1051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@SQLDbaWithBeard                                  blog.robsewell.com                      </a:t>
            </a:r>
            <a:r>
              <a:rPr lang="en-GB" dirty="0" err="1"/>
              <a:t>beard.media</a:t>
            </a:r>
            <a:r>
              <a:rPr lang="en-GB" dirty="0"/>
              <a:t>/</a:t>
            </a:r>
            <a:r>
              <a:rPr lang="en-GB" dirty="0" err="1"/>
              <a:t>passprecon</a:t>
            </a:r>
            <a:endParaRPr lang="en-GB" dirty="0"/>
          </a:p>
        </p:txBody>
      </p:sp>
      <p:sp>
        <p:nvSpPr>
          <p:cNvPr id="6" name="Slide Number Placeholder 5">
            <a:extLst>
              <a:ext uri="{FF2B5EF4-FFF2-40B4-BE49-F238E27FC236}">
                <a16:creationId xmlns:a16="http://schemas.microsoft.com/office/drawing/2014/main" id="{9C6036A1-4AE3-41AE-97F4-B47A6396C6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8F9D1-E965-460C-A6EA-0FB8A09A6AC7}" type="slidenum">
              <a:rPr lang="en-GB" smtClean="0"/>
              <a:t>‹#›</a:t>
            </a:fld>
            <a:endParaRPr lang="en-GB"/>
          </a:p>
        </p:txBody>
      </p:sp>
    </p:spTree>
    <p:extLst>
      <p:ext uri="{BB962C8B-B14F-4D97-AF65-F5344CB8AC3E}">
        <p14:creationId xmlns:p14="http://schemas.microsoft.com/office/powerpoint/2010/main" val="351927561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hyperlink" Target="https://unsplash.com/@davideragusa?utm_source=unsplash&amp;utm_medium=referral&amp;utm_content=creditCopyText" TargetMode="External"/><Relationship Id="rId2" Type="http://schemas.openxmlformats.org/officeDocument/2006/relationships/image" Target="../media/image1.jpg"/><Relationship Id="rId1" Type="http://schemas.openxmlformats.org/officeDocument/2006/relationships/slideLayout" Target="../slideLayouts/slideLayout17.xml"/><Relationship Id="rId4" Type="http://schemas.openxmlformats.org/officeDocument/2006/relationships/hyperlink" Target="https://unsplash.com/s/photos/crowd?utm_source=unsplash&amp;utm_medium=referral&amp;utm_content=creditCopyTex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0.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44.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unsplash.com/@metelevan?utm_source=unsplash&amp;utm_medium=referral&amp;utm_content=creditCopyText" TargetMode="External"/><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hyperlink" Target="https://unsplash.com/s/photos/problems?utm_source=unsplash&amp;utm_medium=referral&amp;utm_content=creditCopyTex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unsplash.com/@metelevan?utm_source=unsplash&amp;utm_medium=referral&amp;utm_content=creditCopyText" TargetMode="External"/><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hyperlink" Target="https://unsplash.com/s/photos/problems?utm_source=unsplash&amp;utm_medium=referral&amp;utm_content=creditCopyText"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unsplash.com/@curranrob?utm_source=unsplash&amp;utm_medium=referral&amp;utm_content=creditCopyText" TargetMode="External"/><Relationship Id="rId2" Type="http://schemas.openxmlformats.org/officeDocument/2006/relationships/image" Target="../media/image2.jpg"/><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hyperlink" Target="https://unsplash.com/s/photos/crowd?utm_source=unsplash&amp;utm_medium=referral&amp;utm_content=creditCopyTex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tvick?utm_source=unsplash&amp;utm_medium=referral&amp;utm_content=creditCopyText" TargetMode="External"/><Relationship Id="rId2" Type="http://schemas.openxmlformats.org/officeDocument/2006/relationships/image" Target="../media/image7.jpg"/><Relationship Id="rId1" Type="http://schemas.openxmlformats.org/officeDocument/2006/relationships/slideLayout" Target="../slideLayouts/slideLayout17.xml"/><Relationship Id="rId4" Type="http://schemas.openxmlformats.org/officeDocument/2006/relationships/hyperlink" Target="https://unsplash.com/collections/16762197/data-center?utm_source=unsplash&amp;utm_medium=referral&amp;utm_content=creditCopyTex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28.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28.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39C-89E1-26BC-1922-5E81BD1D5F9A}"/>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5BE63707-21CC-F4DE-D96A-0E1EE6C2E60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4370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640" y="1751661"/>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2" y="220622"/>
            <a:ext cx="5621702" cy="35241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US" sz="2000">
                <a:solidFill>
                  <a:schemeClr val="bg1"/>
                </a:solidFill>
              </a:rPr>
              <a:t>Connecting ideas to releases</a:t>
            </a:r>
          </a:p>
          <a:p>
            <a:pPr>
              <a:lnSpc>
                <a:spcPct val="100000"/>
              </a:lnSpc>
              <a:spcAft>
                <a:spcPts val="1800"/>
              </a:spcAft>
            </a:pPr>
            <a:r>
              <a:rPr lang="en-US" sz="2000">
                <a:solidFill>
                  <a:schemeClr val="bg1"/>
                </a:solidFill>
              </a:rPr>
              <a:t>Scrum ready to help your teams run sprints, stand-ups, and plan work</a:t>
            </a:r>
          </a:p>
          <a:p>
            <a:pPr>
              <a:lnSpc>
                <a:spcPct val="100000"/>
              </a:lnSpc>
              <a:spcAft>
                <a:spcPts val="1800"/>
              </a:spcAft>
            </a:pPr>
            <a:r>
              <a:rPr lang="en-GB" sz="2000">
                <a:solidFill>
                  <a:schemeClr val="bg1"/>
                </a:solidFill>
              </a:rPr>
              <a:t>Integrated with GitHub commits and pull requests</a:t>
            </a:r>
            <a:endParaRPr lang="en-US" sz="2000">
              <a:solidFill>
                <a:schemeClr val="bg1"/>
              </a:solidFill>
            </a:endParaRPr>
          </a:p>
          <a:p>
            <a:pPr>
              <a:lnSpc>
                <a:spcPct val="100000"/>
              </a:lnSpc>
              <a:spcAft>
                <a:spcPts val="1800"/>
              </a:spcAft>
            </a:pPr>
            <a:r>
              <a:rPr lang="en-US" sz="2000">
                <a:solidFill>
                  <a:schemeClr val="bg1"/>
                </a:solidFill>
              </a:rPr>
              <a:t>Insights into project status and health</a:t>
            </a: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639" y="2824980"/>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2"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Private Git and TFVC repos for your teams</a:t>
            </a:r>
          </a:p>
          <a:p>
            <a:pPr>
              <a:lnSpc>
                <a:spcPct val="100000"/>
              </a:lnSpc>
              <a:spcAft>
                <a:spcPts val="1800"/>
              </a:spcAft>
            </a:pPr>
            <a:r>
              <a:rPr lang="en-GB" sz="2000">
                <a:solidFill>
                  <a:schemeClr val="bg1"/>
                </a:solidFill>
              </a:rPr>
              <a:t>Code review via branch pull requests</a:t>
            </a:r>
          </a:p>
          <a:p>
            <a:pPr>
              <a:lnSpc>
                <a:spcPct val="100000"/>
              </a:lnSpc>
              <a:spcAft>
                <a:spcPts val="1800"/>
              </a:spcAft>
            </a:pPr>
            <a:r>
              <a:rPr lang="en-GB" sz="2000">
                <a:solidFill>
                  <a:schemeClr val="bg1"/>
                </a:solidFill>
              </a:rPr>
              <a:t>Branch policies and build validation</a:t>
            </a:r>
          </a:p>
          <a:p>
            <a:pPr>
              <a:lnSpc>
                <a:spcPct val="100000"/>
              </a:lnSpc>
              <a:spcAft>
                <a:spcPts val="1800"/>
              </a:spcAft>
            </a:pPr>
            <a:r>
              <a:rPr lang="en-GB" sz="2000">
                <a:solidFill>
                  <a:schemeClr val="bg1"/>
                </a:solidFill>
              </a:rPr>
              <a:t>Easy migration path to / from GitHub</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452"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Cloud-hosted pipelines for Linux, macOS and Windows</a:t>
            </a:r>
          </a:p>
          <a:p>
            <a:pPr>
              <a:lnSpc>
                <a:spcPct val="100000"/>
              </a:lnSpc>
              <a:spcAft>
                <a:spcPts val="1800"/>
              </a:spcAft>
            </a:pPr>
            <a:r>
              <a:rPr lang="en-GB" sz="2000">
                <a:solidFill>
                  <a:schemeClr val="bg1"/>
                </a:solidFill>
              </a:rPr>
              <a:t>Any language, any platform, any cloud</a:t>
            </a:r>
          </a:p>
          <a:p>
            <a:pPr>
              <a:lnSpc>
                <a:spcPct val="100000"/>
              </a:lnSpc>
              <a:spcAft>
                <a:spcPts val="1800"/>
              </a:spcAft>
            </a:pPr>
            <a:r>
              <a:rPr lang="en-GB" sz="2000">
                <a:solidFill>
                  <a:schemeClr val="bg1"/>
                </a:solidFill>
              </a:rPr>
              <a:t>Native support for containers and Kubernetes</a:t>
            </a:r>
          </a:p>
          <a:p>
            <a:pPr>
              <a:lnSpc>
                <a:spcPct val="100000"/>
              </a:lnSpc>
              <a:spcAft>
                <a:spcPts val="1800"/>
              </a:spcAft>
            </a:pPr>
            <a:r>
              <a:rPr lang="en-GB" sz="2000">
                <a:solidFill>
                  <a:schemeClr val="bg1"/>
                </a:solidFill>
              </a:rPr>
              <a:t>Best-in-class for open source</a:t>
            </a:r>
          </a:p>
          <a:p>
            <a:pPr>
              <a:lnSpc>
                <a:spcPct val="100000"/>
              </a:lnSpc>
              <a:spcAft>
                <a:spcPts val="1800"/>
              </a:spcAft>
            </a:pPr>
            <a:endParaRPr lang="en-US" sz="2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7572"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7237"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4967" y="3823148"/>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401575"/>
            <a:ext cx="5621702" cy="3162207"/>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8" y="4167449"/>
            <a:ext cx="5401376"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Deploy to on-premises, ANY cloud or a hybrid of cloud and on-prem</a:t>
            </a:r>
          </a:p>
          <a:p>
            <a:pPr>
              <a:lnSpc>
                <a:spcPct val="100000"/>
              </a:lnSpc>
              <a:spcAft>
                <a:spcPts val="1800"/>
              </a:spcAft>
            </a:pPr>
            <a:r>
              <a:rPr lang="en-GB" sz="2000">
                <a:solidFill>
                  <a:schemeClr val="bg1"/>
                </a:solidFill>
              </a:rPr>
              <a:t>Staged environment releases</a:t>
            </a:r>
          </a:p>
          <a:p>
            <a:pPr>
              <a:lnSpc>
                <a:spcPct val="100000"/>
              </a:lnSpc>
              <a:spcAft>
                <a:spcPts val="1800"/>
              </a:spcAft>
            </a:pPr>
            <a:r>
              <a:rPr lang="en-GB" sz="2000">
                <a:solidFill>
                  <a:schemeClr val="bg1"/>
                </a:solidFill>
              </a:rPr>
              <a:t>Pre and post deployment approvals with gates to automate approval based on conditions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7572" y="6467840"/>
            <a:ext cx="207235" cy="207235"/>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7237" y="6467840"/>
            <a:ext cx="207235" cy="207235"/>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147" y="4821315"/>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7"/>
            <a:ext cx="5621701" cy="3513564"/>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Share code efficiently</a:t>
            </a:r>
          </a:p>
          <a:p>
            <a:pPr>
              <a:lnSpc>
                <a:spcPct val="100000"/>
              </a:lnSpc>
              <a:spcAft>
                <a:spcPts val="1800"/>
              </a:spcAft>
            </a:pPr>
            <a:r>
              <a:rPr lang="en-GB" sz="2000">
                <a:solidFill>
                  <a:schemeClr val="bg1"/>
                </a:solidFill>
              </a:rPr>
              <a:t>Keep your Maven, </a:t>
            </a:r>
            <a:r>
              <a:rPr lang="en-GB" sz="2000" err="1">
                <a:solidFill>
                  <a:schemeClr val="bg1"/>
                </a:solidFill>
              </a:rPr>
              <a:t>npm</a:t>
            </a:r>
            <a:r>
              <a:rPr lang="en-GB" sz="2000">
                <a:solidFill>
                  <a:schemeClr val="bg1"/>
                </a:solidFill>
              </a:rPr>
              <a:t>, NuGet and Python packages and more in the same place</a:t>
            </a:r>
          </a:p>
          <a:p>
            <a:pPr>
              <a:lnSpc>
                <a:spcPct val="100000"/>
              </a:lnSpc>
              <a:spcAft>
                <a:spcPts val="1800"/>
              </a:spcAft>
            </a:pPr>
            <a:r>
              <a:rPr lang="en-GB" sz="2000">
                <a:solidFill>
                  <a:schemeClr val="bg1"/>
                </a:solidFill>
              </a:rPr>
              <a:t>Aggregate from public registries and internal teams</a:t>
            </a:r>
          </a:p>
          <a:p>
            <a:pPr>
              <a:lnSpc>
                <a:spcPct val="100000"/>
              </a:lnSpc>
              <a:spcAft>
                <a:spcPts val="1800"/>
              </a:spcAft>
            </a:pPr>
            <a:r>
              <a:rPr lang="en-GB" sz="2000">
                <a:solidFill>
                  <a:schemeClr val="bg1"/>
                </a:solidFill>
              </a:rPr>
              <a:t>Publish and track from any pipeline</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4888" y="5832217"/>
            <a:ext cx="781226" cy="684796"/>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865" y="487"/>
            <a:ext cx="6721271" cy="68570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a:gradFill>
                  <a:gsLst>
                    <a:gs pos="9735">
                      <a:srgbClr val="0078D4"/>
                    </a:gs>
                    <a:gs pos="41204">
                      <a:srgbClr val="0078D4"/>
                    </a:gs>
                  </a:gsLst>
                  <a:lin ang="5400000" scaled="1"/>
                </a:gra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2" y="225898"/>
            <a:ext cx="5621701" cy="351356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49" y="4167449"/>
            <a:ext cx="5621702" cy="2636358"/>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a:solidFill>
                  <a:schemeClr val="bg1"/>
                </a:solidFill>
              </a:rPr>
              <a:t>Run tests and log defects from your browser</a:t>
            </a:r>
          </a:p>
          <a:p>
            <a:pPr>
              <a:lnSpc>
                <a:spcPct val="100000"/>
              </a:lnSpc>
              <a:spcAft>
                <a:spcPts val="1800"/>
              </a:spcAft>
            </a:pPr>
            <a:r>
              <a:rPr lang="en-GB" sz="2000">
                <a:solidFill>
                  <a:schemeClr val="bg1"/>
                </a:solidFill>
              </a:rPr>
              <a:t>Track and assess quality throughout your lifecycle</a:t>
            </a:r>
          </a:p>
          <a:p>
            <a:pPr>
              <a:lnSpc>
                <a:spcPct val="100000"/>
              </a:lnSpc>
              <a:spcAft>
                <a:spcPts val="1800"/>
              </a:spcAft>
            </a:pPr>
            <a:r>
              <a:rPr lang="en-GB" sz="2000">
                <a:solidFill>
                  <a:schemeClr val="bg1"/>
                </a:solidFill>
              </a:rPr>
              <a:t>Capture rich data for reproducibility</a:t>
            </a:r>
          </a:p>
          <a:p>
            <a:pPr>
              <a:lnSpc>
                <a:spcPct val="100000"/>
              </a:lnSpc>
              <a:spcAft>
                <a:spcPts val="1800"/>
              </a:spcAft>
            </a:pPr>
            <a:r>
              <a:rPr lang="en-GB" sz="2000">
                <a:solidFill>
                  <a:schemeClr val="bg1"/>
                </a:solidFill>
              </a:rPr>
              <a:t>Create tests directly from exploratory sessions</a:t>
            </a:r>
          </a:p>
          <a:p>
            <a:pPr>
              <a:lnSpc>
                <a:spcPct val="100000"/>
              </a:lnSpc>
              <a:spcAft>
                <a:spcPts val="1800"/>
              </a:spcAft>
            </a:pPr>
            <a:endParaRPr lang="en-US" sz="2000">
              <a:solidFill>
                <a:schemeClr val="bg1"/>
              </a:solidFill>
            </a:endParaRP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1" y="6470336"/>
            <a:ext cx="12192000" cy="3871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753899" y="3165412"/>
            <a:ext cx="9339389" cy="1206905"/>
          </a:xfrm>
        </p:spPr>
        <p:txBody>
          <a:bodyPr/>
          <a:lstStyle/>
          <a:p>
            <a:pPr marL="0" indent="0">
              <a:spcAft>
                <a:spcPts val="4705"/>
              </a:spcAft>
              <a:buNone/>
            </a:pPr>
            <a:r>
              <a:rPr lang="en-US" sz="1961" dirty="0">
                <a:solidFill>
                  <a:schemeClr val="accent6">
                    <a:lumMod val="75000"/>
                  </a:schemeClr>
                </a:solidFill>
                <a:latin typeface="+mn-lt"/>
              </a:rPr>
              <a:t>aka.ms/</a:t>
            </a:r>
            <a:r>
              <a:rPr lang="en-US" sz="1961" dirty="0" err="1">
                <a:solidFill>
                  <a:schemeClr val="accent6">
                    <a:lumMod val="75000"/>
                  </a:schemeClr>
                </a:solidFill>
                <a:latin typeface="+mn-lt"/>
              </a:rPr>
              <a:t>azureboards</a:t>
            </a:r>
            <a:endParaRPr lang="en-US" sz="1961" dirty="0">
              <a:solidFill>
                <a:schemeClr val="accent6">
                  <a:lumMod val="75000"/>
                </a:schemeClr>
              </a:solidFill>
              <a:latin typeface="+mn-lt"/>
            </a:endParaRPr>
          </a:p>
          <a:p>
            <a:pPr marL="0" indent="0">
              <a:spcAft>
                <a:spcPts val="4705"/>
              </a:spcAft>
              <a:buNone/>
            </a:pPr>
            <a:r>
              <a:rPr lang="en-US" sz="1961" dirty="0">
                <a:solidFill>
                  <a:schemeClr val="accent6">
                    <a:lumMod val="75000"/>
                  </a:schemeClr>
                </a:solidFill>
                <a:latin typeface="+mn-lt"/>
              </a:rPr>
              <a:t>@</a:t>
            </a:r>
            <a:r>
              <a:rPr lang="en-US" sz="1961" dirty="0" err="1">
                <a:solidFill>
                  <a:schemeClr val="accent6">
                    <a:lumMod val="75000"/>
                  </a:schemeClr>
                </a:solidFill>
                <a:latin typeface="+mn-lt"/>
              </a:rPr>
              <a:t>AzureDevOps</a:t>
            </a:r>
            <a:endParaRPr lang="en-US" sz="1961" dirty="0">
              <a:solidFill>
                <a:schemeClr val="accent6">
                  <a:lumMod val="75000"/>
                </a:schemeClr>
              </a:solidFill>
              <a:latin typeface="+mn-lt"/>
            </a:endParaRP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sz="3921" dirty="0">
                <a:solidFill>
                  <a:schemeClr val="tx1"/>
                </a:solidFill>
                <a:cs typeface="Segoe UI"/>
              </a:rPr>
              <a:t>Azure Boards</a:t>
            </a:r>
            <a:endParaRPr lang="en-US" sz="3921">
              <a:solidFill>
                <a:schemeClr val="tx1"/>
              </a:solidFill>
              <a:cs typeface="Segoe UI"/>
            </a:endParaRPr>
          </a:p>
        </p:txBody>
      </p:sp>
      <p:sp>
        <p:nvSpPr>
          <p:cNvPr id="2" name="TextBox 1">
            <a:extLst>
              <a:ext uri="{FF2B5EF4-FFF2-40B4-BE49-F238E27FC236}">
                <a16:creationId xmlns:a16="http://schemas.microsoft.com/office/drawing/2014/main" id="{69A05508-F879-4818-ACFB-C6E44F5956D5}"/>
              </a:ext>
            </a:extLst>
          </p:cNvPr>
          <p:cNvSpPr txBox="1"/>
          <p:nvPr/>
        </p:nvSpPr>
        <p:spPr>
          <a:xfrm>
            <a:off x="847055" y="1844145"/>
            <a:ext cx="3189897" cy="832691"/>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rgbClr val="00B294"/>
                </a:solidFill>
              </a:rPr>
              <a:t>#</a:t>
            </a:r>
            <a:r>
              <a:rPr lang="en-US" sz="3921" dirty="0" err="1">
                <a:solidFill>
                  <a:srgbClr val="00B294"/>
                </a:solidFill>
              </a:rPr>
              <a:t>AzureBoards</a:t>
            </a:r>
            <a:endParaRPr lang="en-US" sz="3921" dirty="0">
              <a:solidFill>
                <a:srgbClr val="00B294"/>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992530" y="3961412"/>
            <a:ext cx="544382" cy="544382"/>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992530" y="3064422"/>
            <a:ext cx="544382" cy="544382"/>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579305" y="1715766"/>
            <a:ext cx="6306834" cy="4912554"/>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dirty="0">
                <a:solidFill>
                  <a:schemeClr val="tx1">
                    <a:lumMod val="65000"/>
                    <a:lumOff val="35000"/>
                  </a:schemeClr>
                </a:solidFill>
              </a:rPr>
              <a:t>Track work with Kanban boards, backlogs, team dashboards, and custom reporting.</a:t>
            </a:r>
            <a:endParaRPr lang="en-US" sz="1765"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sz="3921" dirty="0">
                <a:solidFill>
                  <a:schemeClr val="tx1"/>
                </a:solidFill>
                <a:cs typeface="Segoe UI"/>
              </a:rPr>
              <a:t>Azure Boards</a:t>
            </a: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dirty="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dirty="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dirty="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8"/>
            <a:ext cx="3896879" cy="615388"/>
          </a:xfrm>
          <a:prstGeom prst="rect">
            <a:avLst/>
          </a:prstGeom>
          <a:noFill/>
        </p:spPr>
        <p:txBody>
          <a:bodyPr wrap="square" lIns="179285" tIns="143428" rIns="179285" bIns="143428" rtlCol="0">
            <a:spAutoFit/>
          </a:bodyPr>
          <a:lstStyle/>
          <a:p>
            <a:pPr>
              <a:lnSpc>
                <a:spcPct val="90000"/>
              </a:lnSpc>
              <a:spcAft>
                <a:spcPts val="588"/>
              </a:spcAft>
            </a:pPr>
            <a:r>
              <a:rPr lang="en-GB" sz="1176" dirty="0">
                <a:solidFill>
                  <a:srgbClr val="595959"/>
                </a:solidFill>
              </a:rPr>
              <a:t>Use built-in scrum boards and planning tools to help your teams run sprints, stand-ups, and planning meetings.</a:t>
            </a:r>
            <a:endParaRPr lang="en-US" sz="1176" dirty="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dirty="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25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22B823D9-35A1-482F-BA35-E32C7D280E0A}"/>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C35B9510-49B1-4FF3-8723-86B4793B5053}"/>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0821A526-12CC-4E82-A789-DC3E5B952B73}"/>
              </a:ext>
            </a:extLst>
          </p:cNvPr>
          <p:cNvSpPr>
            <a:spLocks noGrp="1"/>
          </p:cNvSpPr>
          <p:nvPr>
            <p:ph type="title"/>
          </p:nvPr>
        </p:nvSpPr>
        <p:spPr/>
        <p:txBody>
          <a:bodyPr/>
          <a:lstStyle/>
          <a:p>
            <a:r>
              <a:rPr lang="en-US" sz="3921" dirty="0">
                <a:solidFill>
                  <a:schemeClr val="tx1"/>
                </a:solidFill>
                <a:cs typeface="Segoe UI"/>
              </a:rPr>
              <a:t>Work Items Hub</a:t>
            </a:r>
          </a:p>
        </p:txBody>
      </p:sp>
      <p:pic>
        <p:nvPicPr>
          <p:cNvPr id="9" name="Picture 8">
            <a:extLst>
              <a:ext uri="{FF2B5EF4-FFF2-40B4-BE49-F238E27FC236}">
                <a16:creationId xmlns:a16="http://schemas.microsoft.com/office/drawing/2014/main" id="{7165116A-91ED-45FB-9288-AA507563AD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161298" y="-124641"/>
            <a:ext cx="8030703" cy="6995188"/>
          </a:xfrm>
          <a:prstGeom prst="rect">
            <a:avLst/>
          </a:prstGeom>
        </p:spPr>
      </p:pic>
      <p:sp>
        <p:nvSpPr>
          <p:cNvPr id="13" name="Text Placeholder 2">
            <a:extLst>
              <a:ext uri="{FF2B5EF4-FFF2-40B4-BE49-F238E27FC236}">
                <a16:creationId xmlns:a16="http://schemas.microsoft.com/office/drawing/2014/main" id="{CC9ED2F6-ABFE-41D0-9B54-1C2CDC21AC0A}"/>
              </a:ext>
            </a:extLst>
          </p:cNvPr>
          <p:cNvSpPr txBox="1">
            <a:spLocks/>
          </p:cNvSpPr>
          <p:nvPr/>
        </p:nvSpPr>
        <p:spPr>
          <a:xfrm>
            <a:off x="1210693" y="4074462"/>
            <a:ext cx="5138175" cy="778454"/>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t>	</a:t>
            </a:r>
          </a:p>
          <a:p>
            <a:r>
              <a:rPr lang="en-US" sz="1765" dirty="0">
                <a:solidFill>
                  <a:srgbClr val="00B294"/>
                </a:solidFill>
                <a:latin typeface="+mj-lt"/>
              </a:rPr>
              <a:t>	</a:t>
            </a:r>
            <a:r>
              <a:rPr lang="en-US" sz="1765" dirty="0"/>
              <a:t>	</a:t>
            </a:r>
          </a:p>
          <a:p>
            <a:r>
              <a:rPr lang="en-US" sz="1765" dirty="0"/>
              <a:t>		</a:t>
            </a:r>
          </a:p>
          <a:p>
            <a:r>
              <a:rPr lang="en-US" sz="1765" dirty="0"/>
              <a:t>	</a:t>
            </a:r>
            <a:endParaRPr lang="en-US" sz="1765" dirty="0">
              <a:latin typeface="+mj-lt"/>
            </a:endParaRPr>
          </a:p>
          <a:p>
            <a:pPr marL="448193" indent="-448193">
              <a:buFont typeface="Arial" panose="020B0604020202020204" pitchFamily="34" charset="0"/>
              <a:buChar char="•"/>
            </a:pPr>
            <a:endParaRPr lang="en-US" sz="2745" dirty="0"/>
          </a:p>
        </p:txBody>
      </p:sp>
      <p:pic>
        <p:nvPicPr>
          <p:cNvPr id="20" name="Graphic 19">
            <a:extLst>
              <a:ext uri="{FF2B5EF4-FFF2-40B4-BE49-F238E27FC236}">
                <a16:creationId xmlns:a16="http://schemas.microsoft.com/office/drawing/2014/main" id="{A36B6A28-6948-4C28-B3A9-1BC58AA46E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151" y="4558165"/>
            <a:ext cx="286595" cy="294752"/>
          </a:xfrm>
          <a:prstGeom prst="rect">
            <a:avLst/>
          </a:prstGeom>
        </p:spPr>
      </p:pic>
      <p:pic>
        <p:nvPicPr>
          <p:cNvPr id="7" name="Picture 6">
            <a:extLst>
              <a:ext uri="{FF2B5EF4-FFF2-40B4-BE49-F238E27FC236}">
                <a16:creationId xmlns:a16="http://schemas.microsoft.com/office/drawing/2014/main" id="{B02DBD02-C548-4E1B-901B-8544EC874D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7282" y="1393068"/>
            <a:ext cx="6793169" cy="4477404"/>
          </a:xfrm>
          <a:prstGeom prst="rect">
            <a:avLst/>
          </a:prstGeom>
        </p:spPr>
      </p:pic>
      <p:sp>
        <p:nvSpPr>
          <p:cNvPr id="21" name="Oval 20">
            <a:extLst>
              <a:ext uri="{FF2B5EF4-FFF2-40B4-BE49-F238E27FC236}">
                <a16:creationId xmlns:a16="http://schemas.microsoft.com/office/drawing/2014/main" id="{0DB71485-B982-4378-90F8-02111CE86364}"/>
              </a:ext>
              <a:ext uri="{C183D7F6-B498-43B3-948B-1728B52AA6E4}">
                <adec:decorative xmlns:adec="http://schemas.microsoft.com/office/drawing/2017/decorative" val="1"/>
              </a:ext>
            </a:extLst>
          </p:cNvPr>
          <p:cNvSpPr/>
          <p:nvPr/>
        </p:nvSpPr>
        <p:spPr bwMode="auto">
          <a:xfrm>
            <a:off x="422061" y="210129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4">
            <a:extLst>
              <a:ext uri="{FF2B5EF4-FFF2-40B4-BE49-F238E27FC236}">
                <a16:creationId xmlns:a16="http://schemas.microsoft.com/office/drawing/2014/main" id="{0A936492-4F8C-4605-A9B9-F4ABDA98EA73}"/>
              </a:ext>
            </a:extLst>
          </p:cNvPr>
          <p:cNvSpPr>
            <a:spLocks noGrp="1"/>
          </p:cNvSpPr>
          <p:nvPr>
            <p:ph type="body" sz="quarter" idx="10"/>
          </p:nvPr>
        </p:nvSpPr>
        <p:spPr>
          <a:xfrm>
            <a:off x="436379" y="953668"/>
            <a:ext cx="5108477" cy="679013"/>
          </a:xfrm>
        </p:spPr>
        <p:txBody>
          <a:bodyPr/>
          <a:lstStyle/>
          <a:p>
            <a:pPr>
              <a:lnSpc>
                <a:spcPct val="100000"/>
              </a:lnSpc>
            </a:pPr>
            <a:r>
              <a:rPr lang="en-US" sz="1765" dirty="0">
                <a:solidFill>
                  <a:schemeClr val="tx1">
                    <a:lumMod val="65000"/>
                    <a:lumOff val="35000"/>
                  </a:schemeClr>
                </a:solidFill>
              </a:rPr>
              <a:t>Use work items to find and focus on work you care about.</a:t>
            </a:r>
          </a:p>
        </p:txBody>
      </p:sp>
      <p:grpSp>
        <p:nvGrpSpPr>
          <p:cNvPr id="8" name="Group 7">
            <a:extLst>
              <a:ext uri="{FF2B5EF4-FFF2-40B4-BE49-F238E27FC236}">
                <a16:creationId xmlns:a16="http://schemas.microsoft.com/office/drawing/2014/main" id="{87DA6618-5373-47A4-9BAE-5ACD2AB76A2C}"/>
              </a:ext>
            </a:extLst>
          </p:cNvPr>
          <p:cNvGrpSpPr/>
          <p:nvPr/>
        </p:nvGrpSpPr>
        <p:grpSpPr>
          <a:xfrm>
            <a:off x="1044773" y="2022697"/>
            <a:ext cx="4500083" cy="3160078"/>
            <a:chOff x="1065722" y="2062760"/>
            <a:chExt cx="4590319" cy="3223444"/>
          </a:xfrm>
        </p:grpSpPr>
        <p:sp>
          <p:nvSpPr>
            <p:cNvPr id="24" name="TextBox 23">
              <a:extLst>
                <a:ext uri="{FF2B5EF4-FFF2-40B4-BE49-F238E27FC236}">
                  <a16:creationId xmlns:a16="http://schemas.microsoft.com/office/drawing/2014/main" id="{4BD1AC9D-BAF8-4AC2-9C3E-25ACD121FB69}"/>
                </a:ext>
              </a:extLst>
            </p:cNvPr>
            <p:cNvSpPr txBox="1"/>
            <p:nvPr/>
          </p:nvSpPr>
          <p:spPr>
            <a:xfrm>
              <a:off x="1065722" y="2062760"/>
              <a:ext cx="4273482" cy="544765"/>
            </a:xfrm>
            <a:prstGeom prst="rect">
              <a:avLst/>
            </a:prstGeom>
            <a:noFill/>
          </p:spPr>
          <p:txBody>
            <a:bodyPr wrap="square" lIns="179285" tIns="143428" rIns="179285" bIns="143428" rtlCol="0">
              <a:spAutoFit/>
            </a:bodyPr>
            <a:lstStyle/>
            <a:p>
              <a:pPr>
                <a:lnSpc>
                  <a:spcPct val="90000"/>
                </a:lnSpc>
                <a:spcAft>
                  <a:spcPts val="588"/>
                </a:spcAft>
              </a:pPr>
              <a:r>
                <a:rPr lang="en-GB" sz="1765" dirty="0">
                  <a:solidFill>
                    <a:schemeClr val="tx1">
                      <a:lumMod val="65000"/>
                      <a:lumOff val="35000"/>
                    </a:schemeClr>
                  </a:solidFill>
                  <a:latin typeface="+mj-lt"/>
                </a:rPr>
                <a:t>Find work items assigned to you</a:t>
              </a:r>
            </a:p>
          </p:txBody>
        </p:sp>
        <p:sp>
          <p:nvSpPr>
            <p:cNvPr id="26" name="TextBox 25">
              <a:extLst>
                <a:ext uri="{FF2B5EF4-FFF2-40B4-BE49-F238E27FC236}">
                  <a16:creationId xmlns:a16="http://schemas.microsoft.com/office/drawing/2014/main" id="{BF340756-5E63-4EAA-9C4F-6A7F931BBABD}"/>
                </a:ext>
              </a:extLst>
            </p:cNvPr>
            <p:cNvSpPr txBox="1"/>
            <p:nvPr/>
          </p:nvSpPr>
          <p:spPr>
            <a:xfrm>
              <a:off x="1065722" y="2380243"/>
              <a:ext cx="3975020" cy="627864"/>
            </a:xfrm>
            <a:prstGeom prst="rect">
              <a:avLst/>
            </a:prstGeom>
            <a:noFill/>
          </p:spPr>
          <p:txBody>
            <a:bodyPr wrap="square" lIns="179285" tIns="143428" rIns="179285" bIns="143428" rtlCol="0">
              <a:spAutoFit/>
            </a:bodyPr>
            <a:lstStyle/>
            <a:p>
              <a:pPr>
                <a:lnSpc>
                  <a:spcPct val="90000"/>
                </a:lnSpc>
                <a:spcAft>
                  <a:spcPts val="588"/>
                </a:spcAft>
              </a:pPr>
              <a:r>
                <a:rPr lang="en-GB" sz="1176" dirty="0">
                  <a:solidFill>
                    <a:srgbClr val="595959"/>
                  </a:solidFill>
                </a:rPr>
                <a:t>Track work items that you’re following or have viewed or modified recently.</a:t>
              </a:r>
              <a:endParaRPr lang="en-US" sz="1176" dirty="0">
                <a:solidFill>
                  <a:srgbClr val="595959"/>
                </a:solidFill>
              </a:endParaRPr>
            </a:p>
          </p:txBody>
        </p:sp>
        <p:sp>
          <p:nvSpPr>
            <p:cNvPr id="27" name="TextBox 26">
              <a:extLst>
                <a:ext uri="{FF2B5EF4-FFF2-40B4-BE49-F238E27FC236}">
                  <a16:creationId xmlns:a16="http://schemas.microsoft.com/office/drawing/2014/main" id="{834DD5D3-C14E-4242-A64E-50ACD69DA91C}"/>
                </a:ext>
              </a:extLst>
            </p:cNvPr>
            <p:cNvSpPr txBox="1"/>
            <p:nvPr/>
          </p:nvSpPr>
          <p:spPr>
            <a:xfrm>
              <a:off x="1065722" y="3330990"/>
              <a:ext cx="3656707" cy="544765"/>
            </a:xfrm>
            <a:prstGeom prst="rect">
              <a:avLst/>
            </a:prstGeom>
            <a:noFill/>
          </p:spPr>
          <p:txBody>
            <a:bodyPr wrap="square" lIns="179285" tIns="143428" rIns="179285" bIns="143428" rtlCol="0">
              <a:spAutoFit/>
            </a:bodyPr>
            <a:lstStyle/>
            <a:p>
              <a:pPr>
                <a:lnSpc>
                  <a:spcPct val="90000"/>
                </a:lnSpc>
                <a:spcAft>
                  <a:spcPts val="588"/>
                </a:spcAft>
              </a:pPr>
              <a:r>
                <a:rPr lang="en-GB" sz="1765" dirty="0">
                  <a:solidFill>
                    <a:schemeClr val="tx1">
                      <a:lumMod val="65000"/>
                      <a:lumOff val="35000"/>
                    </a:schemeClr>
                  </a:solidFill>
                  <a:latin typeface="+mj-lt"/>
                </a:rPr>
                <a:t>Rich filtering</a:t>
              </a:r>
            </a:p>
          </p:txBody>
        </p:sp>
        <p:sp>
          <p:nvSpPr>
            <p:cNvPr id="28" name="TextBox 27">
              <a:extLst>
                <a:ext uri="{FF2B5EF4-FFF2-40B4-BE49-F238E27FC236}">
                  <a16:creationId xmlns:a16="http://schemas.microsoft.com/office/drawing/2014/main" id="{49369368-B523-4D30-83CA-1715C9A7F957}"/>
                </a:ext>
              </a:extLst>
            </p:cNvPr>
            <p:cNvSpPr txBox="1"/>
            <p:nvPr/>
          </p:nvSpPr>
          <p:spPr>
            <a:xfrm>
              <a:off x="1065722" y="3648473"/>
              <a:ext cx="3975020" cy="627864"/>
            </a:xfrm>
            <a:prstGeom prst="rect">
              <a:avLst/>
            </a:prstGeom>
            <a:noFill/>
          </p:spPr>
          <p:txBody>
            <a:bodyPr wrap="square" lIns="179285" tIns="143428" rIns="179285" bIns="143428" rtlCol="0">
              <a:spAutoFit/>
            </a:bodyPr>
            <a:lstStyle/>
            <a:p>
              <a:pPr>
                <a:lnSpc>
                  <a:spcPct val="90000"/>
                </a:lnSpc>
                <a:spcAft>
                  <a:spcPts val="588"/>
                </a:spcAft>
              </a:pPr>
              <a:r>
                <a:rPr lang="en-GB" sz="1176" dirty="0">
                  <a:solidFill>
                    <a:srgbClr val="595959"/>
                  </a:solidFill>
                </a:rPr>
                <a:t>Filter work items on types, assignment, states, area, and tags.</a:t>
              </a:r>
              <a:endParaRPr lang="en-US" sz="1176" dirty="0">
                <a:solidFill>
                  <a:srgbClr val="595959"/>
                </a:solidFill>
              </a:endParaRPr>
            </a:p>
          </p:txBody>
        </p:sp>
        <p:sp>
          <p:nvSpPr>
            <p:cNvPr id="29" name="TextBox 28">
              <a:extLst>
                <a:ext uri="{FF2B5EF4-FFF2-40B4-BE49-F238E27FC236}">
                  <a16:creationId xmlns:a16="http://schemas.microsoft.com/office/drawing/2014/main" id="{5AB004B8-6EFD-44B0-BFC4-54896E559845}"/>
                </a:ext>
              </a:extLst>
            </p:cNvPr>
            <p:cNvSpPr txBox="1"/>
            <p:nvPr/>
          </p:nvSpPr>
          <p:spPr>
            <a:xfrm>
              <a:off x="1065722" y="4510390"/>
              <a:ext cx="4590319" cy="544765"/>
            </a:xfrm>
            <a:prstGeom prst="rect">
              <a:avLst/>
            </a:prstGeom>
            <a:noFill/>
          </p:spPr>
          <p:txBody>
            <a:bodyPr wrap="square" lIns="179285" tIns="143428" rIns="179285" bIns="143428" rtlCol="0">
              <a:spAutoFit/>
            </a:bodyPr>
            <a:lstStyle/>
            <a:p>
              <a:pPr>
                <a:lnSpc>
                  <a:spcPct val="90000"/>
                </a:lnSpc>
                <a:spcAft>
                  <a:spcPts val="588"/>
                </a:spcAft>
              </a:pPr>
              <a:r>
                <a:rPr lang="en-GB" sz="1765" dirty="0">
                  <a:solidFill>
                    <a:schemeClr val="tx1">
                      <a:lumMod val="65000"/>
                      <a:lumOff val="35000"/>
                    </a:schemeClr>
                  </a:solidFill>
                  <a:latin typeface="+mj-lt"/>
                </a:rPr>
                <a:t>Query and Search work items</a:t>
              </a:r>
            </a:p>
          </p:txBody>
        </p:sp>
        <p:sp>
          <p:nvSpPr>
            <p:cNvPr id="30" name="TextBox 29">
              <a:extLst>
                <a:ext uri="{FF2B5EF4-FFF2-40B4-BE49-F238E27FC236}">
                  <a16:creationId xmlns:a16="http://schemas.microsoft.com/office/drawing/2014/main" id="{56E41FFF-C7BA-4A39-816F-C1DFE464929F}"/>
                </a:ext>
              </a:extLst>
            </p:cNvPr>
            <p:cNvSpPr txBox="1"/>
            <p:nvPr/>
          </p:nvSpPr>
          <p:spPr>
            <a:xfrm>
              <a:off x="1065722" y="4827873"/>
              <a:ext cx="3975020" cy="458331"/>
            </a:xfrm>
            <a:prstGeom prst="rect">
              <a:avLst/>
            </a:prstGeom>
            <a:noFill/>
          </p:spPr>
          <p:txBody>
            <a:bodyPr wrap="square" lIns="179285" tIns="143428" rIns="179285" bIns="143428" rtlCol="0">
              <a:spAutoFit/>
            </a:bodyPr>
            <a:lstStyle/>
            <a:p>
              <a:pPr>
                <a:lnSpc>
                  <a:spcPct val="90000"/>
                </a:lnSpc>
                <a:spcAft>
                  <a:spcPts val="588"/>
                </a:spcAft>
              </a:pPr>
              <a:r>
                <a:rPr lang="en-GB" sz="1176" dirty="0">
                  <a:solidFill>
                    <a:srgbClr val="595959"/>
                  </a:solidFill>
                </a:rPr>
                <a:t>Query work items within your project or across projects. </a:t>
              </a:r>
            </a:p>
          </p:txBody>
        </p:sp>
      </p:grpSp>
      <p:sp>
        <p:nvSpPr>
          <p:cNvPr id="10" name="TextBox 9">
            <a:extLst>
              <a:ext uri="{FF2B5EF4-FFF2-40B4-BE49-F238E27FC236}">
                <a16:creationId xmlns:a16="http://schemas.microsoft.com/office/drawing/2014/main" id="{A3742942-37B6-44EE-9F6E-11D75C565A17}"/>
              </a:ext>
            </a:extLst>
          </p:cNvPr>
          <p:cNvSpPr txBox="1"/>
          <p:nvPr/>
        </p:nvSpPr>
        <p:spPr>
          <a:xfrm>
            <a:off x="1044773" y="5309070"/>
            <a:ext cx="165920" cy="615522"/>
          </a:xfrm>
          <a:prstGeom prst="rect">
            <a:avLst/>
          </a:prstGeom>
          <a:noFill/>
        </p:spPr>
        <p:txBody>
          <a:bodyPr wrap="squar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22" name="TextBox 21">
            <a:extLst>
              <a:ext uri="{FF2B5EF4-FFF2-40B4-BE49-F238E27FC236}">
                <a16:creationId xmlns:a16="http://schemas.microsoft.com/office/drawing/2014/main" id="{B5895578-A331-430A-8721-E69715A88419}"/>
              </a:ext>
            </a:extLst>
          </p:cNvPr>
          <p:cNvSpPr txBox="1"/>
          <p:nvPr/>
        </p:nvSpPr>
        <p:spPr>
          <a:xfrm>
            <a:off x="402371" y="3270265"/>
            <a:ext cx="544382" cy="561211"/>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rgbClr val="0A8C76"/>
                </a:solidFill>
                <a:latin typeface="Bowtie" panose="02000503000000000000" pitchFamily="2" charset="0"/>
              </a:rPr>
              <a:t></a:t>
            </a:r>
          </a:p>
        </p:txBody>
      </p:sp>
      <p:sp>
        <p:nvSpPr>
          <p:cNvPr id="2" name="TextBox 1">
            <a:extLst>
              <a:ext uri="{FF2B5EF4-FFF2-40B4-BE49-F238E27FC236}">
                <a16:creationId xmlns:a16="http://schemas.microsoft.com/office/drawing/2014/main" id="{F05C040C-4FD7-475A-BADA-32B60374D5BF}"/>
              </a:ext>
            </a:extLst>
          </p:cNvPr>
          <p:cNvSpPr txBox="1"/>
          <p:nvPr/>
        </p:nvSpPr>
        <p:spPr>
          <a:xfrm>
            <a:off x="460955" y="2066835"/>
            <a:ext cx="195949"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0A8C76"/>
                </a:solidFill>
                <a:latin typeface="Bowtie" panose="02000503000000000000" pitchFamily="2" charset="0"/>
              </a:rPr>
              <a:t></a:t>
            </a:r>
          </a:p>
        </p:txBody>
      </p:sp>
    </p:spTree>
    <p:extLst>
      <p:ext uri="{BB962C8B-B14F-4D97-AF65-F5344CB8AC3E}">
        <p14:creationId xmlns:p14="http://schemas.microsoft.com/office/powerpoint/2010/main" val="9136782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 name="Content Placeholder 7" descr="A large group of people&#10;&#10;Description automatically generated with medium confidence">
            <a:extLst>
              <a:ext uri="{FF2B5EF4-FFF2-40B4-BE49-F238E27FC236}">
                <a16:creationId xmlns:a16="http://schemas.microsoft.com/office/drawing/2014/main" id="{89FB0F74-E802-41FC-A0FC-C825F8B381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5391"/>
          <a:stretch/>
        </p:blipFill>
        <p:spPr>
          <a:xfrm>
            <a:off x="20" y="10"/>
            <a:ext cx="12188932" cy="6857990"/>
          </a:xfrm>
          <a:prstGeom prst="rect">
            <a:avLst/>
          </a:prstGeom>
        </p:spPr>
      </p:pic>
      <p:sp>
        <p:nvSpPr>
          <p:cNvPr id="23" name="Freeform: Shape 12">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68483E-69E1-445C-8500-647405B9AB68}"/>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altLang="en-US" sz="3600" dirty="0"/>
              <a:t>Why Automation?</a:t>
            </a:r>
            <a:endParaRPr lang="en-US" sz="3600" dirty="0"/>
          </a:p>
        </p:txBody>
      </p:sp>
      <p:sp>
        <p:nvSpPr>
          <p:cNvPr id="6" name="TextBox 5">
            <a:extLst>
              <a:ext uri="{FF2B5EF4-FFF2-40B4-BE49-F238E27FC236}">
                <a16:creationId xmlns:a16="http://schemas.microsoft.com/office/drawing/2014/main" id="{A36C713C-4A32-4DEA-A4C4-6456F9F163CB}"/>
              </a:ext>
            </a:extLst>
          </p:cNvPr>
          <p:cNvSpPr txBox="1"/>
          <p:nvPr/>
        </p:nvSpPr>
        <p:spPr>
          <a:xfrm>
            <a:off x="49494" y="6448124"/>
            <a:ext cx="2312706" cy="28364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Photo by </a:t>
            </a:r>
            <a:r>
              <a:rPr kumimoji="0" lang="en-US" sz="1100" b="0" i="0" u="none" strike="noStrike" kern="1200" cap="none" spc="0" normalizeH="0" baseline="0" noProof="0" dirty="0" err="1">
                <a:ln>
                  <a:noFill/>
                </a:ln>
                <a:solidFill>
                  <a:prstClr val="white"/>
                </a:solidFill>
                <a:effectLst/>
                <a:uLnTx/>
                <a:uFillTx/>
                <a:latin typeface="Calibri" panose="020F0502020204030204"/>
                <a:ea typeface="+mn-ea"/>
                <a:cs typeface="+mn-cs"/>
                <a:hlinkClick r:id="rId3"/>
              </a:rPr>
              <a:t>davide</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hlinkClick r:id="rId3"/>
              </a:rPr>
              <a:t> </a:t>
            </a:r>
            <a:r>
              <a:rPr kumimoji="0" lang="en-US" sz="1100" b="0" i="0" u="none" strike="noStrike" kern="1200" cap="none" spc="0" normalizeH="0" baseline="0" noProof="0" dirty="0" err="1">
                <a:ln>
                  <a:noFill/>
                </a:ln>
                <a:solidFill>
                  <a:prstClr val="white"/>
                </a:solidFill>
                <a:effectLst/>
                <a:uLnTx/>
                <a:uFillTx/>
                <a:latin typeface="Calibri" panose="020F0502020204030204"/>
                <a:ea typeface="+mn-ea"/>
                <a:cs typeface="+mn-cs"/>
                <a:hlinkClick r:id="rId3"/>
              </a:rPr>
              <a:t>ragusa</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 on </a:t>
            </a:r>
            <a:r>
              <a:rPr kumimoji="0" lang="en-US" sz="1100" b="0" i="0" u="none" strike="noStrike" kern="1200" cap="none" spc="0" normalizeH="0" baseline="0" noProof="0" dirty="0" err="1">
                <a:ln>
                  <a:noFill/>
                </a:ln>
                <a:solidFill>
                  <a:prstClr val="white"/>
                </a:solidFill>
                <a:effectLst/>
                <a:uLnTx/>
                <a:uFillTx/>
                <a:latin typeface="Calibri" panose="020F0502020204030204"/>
                <a:ea typeface="+mn-ea"/>
                <a:cs typeface="+mn-cs"/>
                <a:hlinkClick r:id="rId4"/>
              </a:rPr>
              <a:t>Unsplash</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23004676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0D5EB849-71CE-4A79-910F-DB6E35A8F880}"/>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96AD5433-35BA-4CDB-97F5-6AE79D182A75}"/>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74519ED-8113-473D-804C-45C8F7452976}"/>
              </a:ext>
            </a:extLst>
          </p:cNvPr>
          <p:cNvSpPr>
            <a:spLocks noGrp="1"/>
          </p:cNvSpPr>
          <p:nvPr>
            <p:ph type="title"/>
          </p:nvPr>
        </p:nvSpPr>
        <p:spPr>
          <a:xfrm>
            <a:off x="426425" y="223039"/>
            <a:ext cx="11336039" cy="739238"/>
          </a:xfrm>
        </p:spPr>
        <p:txBody>
          <a:bodyPr/>
          <a:lstStyle/>
          <a:p>
            <a:r>
              <a:rPr lang="en-US" sz="3921" dirty="0">
                <a:solidFill>
                  <a:schemeClr val="tx1"/>
                </a:solidFill>
                <a:cs typeface="Segoe UI"/>
              </a:rPr>
              <a:t>Backlogs Hub</a:t>
            </a:r>
          </a:p>
        </p:txBody>
      </p:sp>
      <p:pic>
        <p:nvPicPr>
          <p:cNvPr id="23" name="Picture 22">
            <a:extLst>
              <a:ext uri="{FF2B5EF4-FFF2-40B4-BE49-F238E27FC236}">
                <a16:creationId xmlns:a16="http://schemas.microsoft.com/office/drawing/2014/main" id="{4CE38981-80EA-4950-A5AC-C82ACB1590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161298" y="-124641"/>
            <a:ext cx="8030703" cy="6995188"/>
          </a:xfrm>
          <a:prstGeom prst="rect">
            <a:avLst/>
          </a:prstGeom>
        </p:spPr>
      </p:pic>
      <p:sp>
        <p:nvSpPr>
          <p:cNvPr id="12" name="Text Placeholder 4">
            <a:extLst>
              <a:ext uri="{FF2B5EF4-FFF2-40B4-BE49-F238E27FC236}">
                <a16:creationId xmlns:a16="http://schemas.microsoft.com/office/drawing/2014/main" id="{3FABF79A-298C-461B-A20B-B8946BD092AC}"/>
              </a:ext>
            </a:extLst>
          </p:cNvPr>
          <p:cNvSpPr>
            <a:spLocks noGrp="1"/>
          </p:cNvSpPr>
          <p:nvPr>
            <p:ph type="body" sz="quarter" idx="10"/>
          </p:nvPr>
        </p:nvSpPr>
        <p:spPr>
          <a:xfrm>
            <a:off x="436379" y="953668"/>
            <a:ext cx="5108477" cy="679013"/>
          </a:xfrm>
        </p:spPr>
        <p:txBody>
          <a:bodyPr/>
          <a:lstStyle/>
          <a:p>
            <a:pPr>
              <a:lnSpc>
                <a:spcPct val="100000"/>
              </a:lnSpc>
            </a:pPr>
            <a:r>
              <a:rPr lang="en-US" sz="1765" dirty="0">
                <a:solidFill>
                  <a:schemeClr val="tx1">
                    <a:lumMod val="65000"/>
                    <a:lumOff val="35000"/>
                  </a:schemeClr>
                </a:solidFill>
              </a:rPr>
              <a:t>Use your product backlog to quickly plan and prioritize your work.</a:t>
            </a:r>
          </a:p>
        </p:txBody>
      </p:sp>
      <p:grpSp>
        <p:nvGrpSpPr>
          <p:cNvPr id="26" name="Group 25">
            <a:extLst>
              <a:ext uri="{FF2B5EF4-FFF2-40B4-BE49-F238E27FC236}">
                <a16:creationId xmlns:a16="http://schemas.microsoft.com/office/drawing/2014/main" id="{668CE92A-B9C7-452B-95F8-9EF5946F9ED2}"/>
              </a:ext>
            </a:extLst>
          </p:cNvPr>
          <p:cNvGrpSpPr/>
          <p:nvPr/>
        </p:nvGrpSpPr>
        <p:grpSpPr>
          <a:xfrm>
            <a:off x="1042177" y="2022698"/>
            <a:ext cx="4500083" cy="3489148"/>
            <a:chOff x="1063074" y="2062760"/>
            <a:chExt cx="4590319" cy="3559113"/>
          </a:xfrm>
        </p:grpSpPr>
        <p:sp>
          <p:nvSpPr>
            <p:cNvPr id="27" name="TextBox 26">
              <a:extLst>
                <a:ext uri="{FF2B5EF4-FFF2-40B4-BE49-F238E27FC236}">
                  <a16:creationId xmlns:a16="http://schemas.microsoft.com/office/drawing/2014/main" id="{2D0BAE92-F7B6-4CD3-8B46-813F9A05FE5E}"/>
                </a:ext>
              </a:extLst>
            </p:cNvPr>
            <p:cNvSpPr txBox="1"/>
            <p:nvPr/>
          </p:nvSpPr>
          <p:spPr>
            <a:xfrm>
              <a:off x="1065722" y="2062760"/>
              <a:ext cx="4273482" cy="544765"/>
            </a:xfrm>
            <a:prstGeom prst="rect">
              <a:avLst/>
            </a:prstGeom>
            <a:noFill/>
          </p:spPr>
          <p:txBody>
            <a:bodyPr wrap="square" lIns="179285" tIns="143428" rIns="179285" bIns="143428" rtlCol="0">
              <a:spAutoFit/>
            </a:bodyPr>
            <a:lstStyle/>
            <a:p>
              <a:pPr>
                <a:lnSpc>
                  <a:spcPct val="90000"/>
                </a:lnSpc>
                <a:spcAft>
                  <a:spcPts val="588"/>
                </a:spcAft>
              </a:pPr>
              <a:r>
                <a:rPr lang="en-GB" sz="1765" dirty="0">
                  <a:solidFill>
                    <a:schemeClr val="tx1">
                      <a:lumMod val="65000"/>
                      <a:lumOff val="35000"/>
                    </a:schemeClr>
                  </a:solidFill>
                  <a:latin typeface="+mj-lt"/>
                </a:rPr>
                <a:t>Prioritize work items</a:t>
              </a:r>
            </a:p>
          </p:txBody>
        </p:sp>
        <p:sp>
          <p:nvSpPr>
            <p:cNvPr id="28" name="TextBox 27">
              <a:extLst>
                <a:ext uri="{FF2B5EF4-FFF2-40B4-BE49-F238E27FC236}">
                  <a16:creationId xmlns:a16="http://schemas.microsoft.com/office/drawing/2014/main" id="{47F05475-0BA2-4355-8F8F-2078597269CE}"/>
                </a:ext>
              </a:extLst>
            </p:cNvPr>
            <p:cNvSpPr txBox="1"/>
            <p:nvPr/>
          </p:nvSpPr>
          <p:spPr>
            <a:xfrm>
              <a:off x="1065722" y="2380243"/>
              <a:ext cx="3975020" cy="627864"/>
            </a:xfrm>
            <a:prstGeom prst="rect">
              <a:avLst/>
            </a:prstGeom>
            <a:noFill/>
          </p:spPr>
          <p:txBody>
            <a:bodyPr wrap="square" lIns="179285" tIns="143428" rIns="179285" bIns="143428" rtlCol="0">
              <a:spAutoFit/>
            </a:bodyPr>
            <a:lstStyle/>
            <a:p>
              <a:pPr>
                <a:lnSpc>
                  <a:spcPct val="90000"/>
                </a:lnSpc>
                <a:spcAft>
                  <a:spcPts val="588"/>
                </a:spcAft>
              </a:pPr>
              <a:r>
                <a:rPr lang="en-GB" sz="1176" dirty="0">
                  <a:solidFill>
                    <a:srgbClr val="595959"/>
                  </a:solidFill>
                </a:rPr>
                <a:t>Drag and drop items to adjust the order to help keep things in order of priority.</a:t>
              </a:r>
              <a:endParaRPr lang="en-US" sz="1176" dirty="0">
                <a:solidFill>
                  <a:srgbClr val="595959"/>
                </a:solidFill>
              </a:endParaRPr>
            </a:p>
          </p:txBody>
        </p:sp>
        <p:sp>
          <p:nvSpPr>
            <p:cNvPr id="29" name="TextBox 28">
              <a:extLst>
                <a:ext uri="{FF2B5EF4-FFF2-40B4-BE49-F238E27FC236}">
                  <a16:creationId xmlns:a16="http://schemas.microsoft.com/office/drawing/2014/main" id="{60E47160-95DA-48B2-A16C-E28A0CFE90EF}"/>
                </a:ext>
              </a:extLst>
            </p:cNvPr>
            <p:cNvSpPr txBox="1"/>
            <p:nvPr/>
          </p:nvSpPr>
          <p:spPr>
            <a:xfrm>
              <a:off x="1065722" y="3330990"/>
              <a:ext cx="4273482" cy="544765"/>
            </a:xfrm>
            <a:prstGeom prst="rect">
              <a:avLst/>
            </a:prstGeom>
            <a:noFill/>
          </p:spPr>
          <p:txBody>
            <a:bodyPr wrap="square" lIns="179285" tIns="143428" rIns="179285" bIns="143428" rtlCol="0">
              <a:spAutoFit/>
            </a:bodyPr>
            <a:lstStyle/>
            <a:p>
              <a:pPr>
                <a:lnSpc>
                  <a:spcPct val="90000"/>
                </a:lnSpc>
                <a:spcAft>
                  <a:spcPts val="588"/>
                </a:spcAft>
              </a:pPr>
              <a:r>
                <a:rPr lang="en-GB" sz="1765" dirty="0">
                  <a:solidFill>
                    <a:schemeClr val="tx1">
                      <a:lumMod val="65000"/>
                      <a:lumOff val="35000"/>
                    </a:schemeClr>
                  </a:solidFill>
                  <a:latin typeface="+mj-lt"/>
                </a:rPr>
                <a:t>Manage relationships with hierarchy</a:t>
              </a:r>
            </a:p>
          </p:txBody>
        </p:sp>
        <p:sp>
          <p:nvSpPr>
            <p:cNvPr id="30" name="TextBox 29">
              <a:extLst>
                <a:ext uri="{FF2B5EF4-FFF2-40B4-BE49-F238E27FC236}">
                  <a16:creationId xmlns:a16="http://schemas.microsoft.com/office/drawing/2014/main" id="{190C0FF1-0C32-4F5C-8891-04E134EC610E}"/>
                </a:ext>
              </a:extLst>
            </p:cNvPr>
            <p:cNvSpPr txBox="1"/>
            <p:nvPr/>
          </p:nvSpPr>
          <p:spPr>
            <a:xfrm>
              <a:off x="1063074" y="3705874"/>
              <a:ext cx="3975020" cy="627864"/>
            </a:xfrm>
            <a:prstGeom prst="rect">
              <a:avLst/>
            </a:prstGeom>
            <a:noFill/>
          </p:spPr>
          <p:txBody>
            <a:bodyPr wrap="square" lIns="179285" tIns="143428" rIns="179285" bIns="143428" rtlCol="0">
              <a:spAutoFit/>
            </a:bodyPr>
            <a:lstStyle/>
            <a:p>
              <a:pPr>
                <a:lnSpc>
                  <a:spcPct val="90000"/>
                </a:lnSpc>
                <a:spcAft>
                  <a:spcPts val="588"/>
                </a:spcAft>
              </a:pPr>
              <a:r>
                <a:rPr lang="en-GB" sz="1176" dirty="0">
                  <a:solidFill>
                    <a:srgbClr val="595959"/>
                  </a:solidFill>
                </a:rPr>
                <a:t>After you’ve added features or epics to your portfolio backlog, you can map backlog items to them.</a:t>
              </a:r>
              <a:endParaRPr lang="en-US" sz="1176" dirty="0">
                <a:solidFill>
                  <a:srgbClr val="595959"/>
                </a:solidFill>
              </a:endParaRPr>
            </a:p>
          </p:txBody>
        </p:sp>
        <p:sp>
          <p:nvSpPr>
            <p:cNvPr id="31" name="TextBox 30">
              <a:extLst>
                <a:ext uri="{FF2B5EF4-FFF2-40B4-BE49-F238E27FC236}">
                  <a16:creationId xmlns:a16="http://schemas.microsoft.com/office/drawing/2014/main" id="{5800409E-E078-4E4C-962E-3982CAB2123A}"/>
                </a:ext>
              </a:extLst>
            </p:cNvPr>
            <p:cNvSpPr txBox="1"/>
            <p:nvPr/>
          </p:nvSpPr>
          <p:spPr>
            <a:xfrm>
              <a:off x="1063074" y="4676526"/>
              <a:ext cx="4590319" cy="544765"/>
            </a:xfrm>
            <a:prstGeom prst="rect">
              <a:avLst/>
            </a:prstGeom>
            <a:noFill/>
          </p:spPr>
          <p:txBody>
            <a:bodyPr wrap="square" lIns="179285" tIns="143428" rIns="179285" bIns="143428" rtlCol="0">
              <a:spAutoFit/>
            </a:bodyPr>
            <a:lstStyle/>
            <a:p>
              <a:pPr>
                <a:lnSpc>
                  <a:spcPct val="90000"/>
                </a:lnSpc>
                <a:spcAft>
                  <a:spcPts val="588"/>
                </a:spcAft>
              </a:pPr>
              <a:r>
                <a:rPr lang="en-GB" sz="1765" dirty="0">
                  <a:solidFill>
                    <a:schemeClr val="tx1">
                      <a:lumMod val="65000"/>
                      <a:lumOff val="35000"/>
                    </a:schemeClr>
                  </a:solidFill>
                  <a:latin typeface="+mj-lt"/>
                </a:rPr>
                <a:t>Plan sprints</a:t>
              </a:r>
            </a:p>
          </p:txBody>
        </p:sp>
        <p:sp>
          <p:nvSpPr>
            <p:cNvPr id="32" name="TextBox 31">
              <a:extLst>
                <a:ext uri="{FF2B5EF4-FFF2-40B4-BE49-F238E27FC236}">
                  <a16:creationId xmlns:a16="http://schemas.microsoft.com/office/drawing/2014/main" id="{F65F2BB0-F3F1-47BB-AA93-A2DEBAEFBF85}"/>
                </a:ext>
              </a:extLst>
            </p:cNvPr>
            <p:cNvSpPr txBox="1"/>
            <p:nvPr/>
          </p:nvSpPr>
          <p:spPr>
            <a:xfrm>
              <a:off x="1063074" y="4994009"/>
              <a:ext cx="3975020" cy="627864"/>
            </a:xfrm>
            <a:prstGeom prst="rect">
              <a:avLst/>
            </a:prstGeom>
            <a:noFill/>
          </p:spPr>
          <p:txBody>
            <a:bodyPr wrap="square" lIns="179285" tIns="143428" rIns="179285" bIns="143428" rtlCol="0">
              <a:spAutoFit/>
            </a:bodyPr>
            <a:lstStyle/>
            <a:p>
              <a:pPr>
                <a:lnSpc>
                  <a:spcPct val="90000"/>
                </a:lnSpc>
                <a:spcAft>
                  <a:spcPts val="588"/>
                </a:spcAft>
              </a:pPr>
              <a:r>
                <a:rPr lang="en-GB" sz="1176" dirty="0">
                  <a:solidFill>
                    <a:srgbClr val="595959"/>
                  </a:solidFill>
                </a:rPr>
                <a:t>Use the Plan Sprints pane to quickly assign work to an upcoming sprint.</a:t>
              </a:r>
            </a:p>
          </p:txBody>
        </p:sp>
      </p:grpSp>
      <p:pic>
        <p:nvPicPr>
          <p:cNvPr id="3" name="Picture 2">
            <a:extLst>
              <a:ext uri="{FF2B5EF4-FFF2-40B4-BE49-F238E27FC236}">
                <a16:creationId xmlns:a16="http://schemas.microsoft.com/office/drawing/2014/main" id="{C7AFBF30-239E-4132-A076-954AAFC09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6029" y="1398234"/>
            <a:ext cx="6782781" cy="4470557"/>
          </a:xfrm>
          <a:prstGeom prst="rect">
            <a:avLst/>
          </a:prstGeom>
        </p:spPr>
      </p:pic>
      <p:sp>
        <p:nvSpPr>
          <p:cNvPr id="14" name="Oval 13">
            <a:extLst>
              <a:ext uri="{FF2B5EF4-FFF2-40B4-BE49-F238E27FC236}">
                <a16:creationId xmlns:a16="http://schemas.microsoft.com/office/drawing/2014/main" id="{37E02652-AB3B-4149-9531-0B5BD50C18A2}"/>
              </a:ext>
              <a:ext uri="{C183D7F6-B498-43B3-948B-1728B52AA6E4}">
                <adec:decorative xmlns:adec="http://schemas.microsoft.com/office/drawing/2017/decorative" val="1"/>
              </a:ext>
            </a:extLst>
          </p:cNvPr>
          <p:cNvSpPr/>
          <p:nvPr/>
        </p:nvSpPr>
        <p:spPr bwMode="auto">
          <a:xfrm>
            <a:off x="436378" y="4585514"/>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897D37DD-A6B5-4CB5-A42B-D772BFEFEA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510" y="4646140"/>
            <a:ext cx="364173" cy="364173"/>
          </a:xfrm>
          <a:prstGeom prst="rect">
            <a:avLst/>
          </a:prstGeom>
        </p:spPr>
      </p:pic>
      <p:sp>
        <p:nvSpPr>
          <p:cNvPr id="2" name="TextBox 1">
            <a:extLst>
              <a:ext uri="{FF2B5EF4-FFF2-40B4-BE49-F238E27FC236}">
                <a16:creationId xmlns:a16="http://schemas.microsoft.com/office/drawing/2014/main" id="{3ABB8C3C-E26E-480E-AFF3-E34D728781D0}"/>
              </a:ext>
            </a:extLst>
          </p:cNvPr>
          <p:cNvSpPr txBox="1"/>
          <p:nvPr/>
        </p:nvSpPr>
        <p:spPr>
          <a:xfrm>
            <a:off x="384504" y="3252640"/>
            <a:ext cx="647838" cy="588366"/>
          </a:xfrm>
          <a:prstGeom prst="rect">
            <a:avLst/>
          </a:prstGeom>
          <a:noFill/>
        </p:spPr>
        <p:txBody>
          <a:bodyPr wrap="square" lIns="179285" tIns="143428" rIns="179285" bIns="143428" rtlCol="0">
            <a:spAutoFit/>
          </a:bodyPr>
          <a:lstStyle/>
          <a:p>
            <a:pPr>
              <a:lnSpc>
                <a:spcPct val="90000"/>
              </a:lnSpc>
              <a:spcAft>
                <a:spcPts val="588"/>
              </a:spcAft>
            </a:pPr>
            <a:r>
              <a:rPr lang="en-US" sz="2157" dirty="0">
                <a:solidFill>
                  <a:srgbClr val="0A8C76"/>
                </a:solidFill>
                <a:latin typeface="Bowtie" panose="02000503000000000000" pitchFamily="2" charset="0"/>
              </a:rPr>
              <a:t></a:t>
            </a:r>
          </a:p>
        </p:txBody>
      </p:sp>
      <p:sp>
        <p:nvSpPr>
          <p:cNvPr id="6" name="TextBox 5">
            <a:extLst>
              <a:ext uri="{FF2B5EF4-FFF2-40B4-BE49-F238E27FC236}">
                <a16:creationId xmlns:a16="http://schemas.microsoft.com/office/drawing/2014/main" id="{017EA3D0-0777-4673-96D1-409BB45DA6CB}"/>
              </a:ext>
            </a:extLst>
          </p:cNvPr>
          <p:cNvSpPr txBox="1"/>
          <p:nvPr/>
        </p:nvSpPr>
        <p:spPr>
          <a:xfrm>
            <a:off x="426425" y="2022697"/>
            <a:ext cx="272158" cy="588366"/>
          </a:xfrm>
          <a:prstGeom prst="rect">
            <a:avLst/>
          </a:prstGeom>
          <a:noFill/>
        </p:spPr>
        <p:txBody>
          <a:bodyPr wrap="square" lIns="179285" tIns="143428" rIns="179285" bIns="143428" rtlCol="0">
            <a:spAutoFit/>
          </a:bodyPr>
          <a:lstStyle/>
          <a:p>
            <a:pPr>
              <a:lnSpc>
                <a:spcPct val="90000"/>
              </a:lnSpc>
              <a:spcAft>
                <a:spcPts val="588"/>
              </a:spcAft>
            </a:pPr>
            <a:r>
              <a:rPr lang="en-US" sz="2157" dirty="0">
                <a:solidFill>
                  <a:srgbClr val="0A8C76"/>
                </a:solidFill>
                <a:latin typeface="Bowtie" panose="02000503000000000000" pitchFamily="2" charset="0"/>
              </a:rPr>
              <a:t></a:t>
            </a:r>
            <a:endParaRPr lang="en-US" sz="2157" dirty="0">
              <a:solidFill>
                <a:srgbClr val="0A8C76"/>
              </a:solidFill>
            </a:endParaRPr>
          </a:p>
        </p:txBody>
      </p:sp>
    </p:spTree>
    <p:extLst>
      <p:ext uri="{BB962C8B-B14F-4D97-AF65-F5344CB8AC3E}">
        <p14:creationId xmlns:p14="http://schemas.microsoft.com/office/powerpoint/2010/main" val="7077704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519ED-8113-473D-804C-45C8F7452976}"/>
              </a:ext>
            </a:extLst>
          </p:cNvPr>
          <p:cNvSpPr>
            <a:spLocks noGrp="1"/>
          </p:cNvSpPr>
          <p:nvPr>
            <p:ph type="title"/>
          </p:nvPr>
        </p:nvSpPr>
        <p:spPr>
          <a:xfrm>
            <a:off x="426425" y="223039"/>
            <a:ext cx="11336039" cy="739238"/>
          </a:xfrm>
        </p:spPr>
        <p:txBody>
          <a:bodyPr/>
          <a:lstStyle/>
          <a:p>
            <a:r>
              <a:rPr lang="en-US" dirty="0">
                <a:solidFill>
                  <a:schemeClr val="tx1"/>
                </a:solidFill>
                <a:cs typeface="Segoe UI"/>
              </a:rPr>
              <a:t>Sprints Hub</a:t>
            </a:r>
          </a:p>
        </p:txBody>
      </p:sp>
      <p:pic>
        <p:nvPicPr>
          <p:cNvPr id="23" name="Picture 22">
            <a:extLst>
              <a:ext uri="{FF2B5EF4-FFF2-40B4-BE49-F238E27FC236}">
                <a16:creationId xmlns:a16="http://schemas.microsoft.com/office/drawing/2014/main" id="{4CE38981-80EA-4950-A5AC-C82ACB1590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161298" y="-124641"/>
            <a:ext cx="8030703" cy="6995188"/>
          </a:xfrm>
          <a:prstGeom prst="rect">
            <a:avLst/>
          </a:prstGeom>
        </p:spPr>
      </p:pic>
      <p:sp>
        <p:nvSpPr>
          <p:cNvPr id="12" name="Text Placeholder 4">
            <a:extLst>
              <a:ext uri="{FF2B5EF4-FFF2-40B4-BE49-F238E27FC236}">
                <a16:creationId xmlns:a16="http://schemas.microsoft.com/office/drawing/2014/main" id="{3FABF79A-298C-461B-A20B-B8946BD092AC}"/>
              </a:ext>
            </a:extLst>
          </p:cNvPr>
          <p:cNvSpPr>
            <a:spLocks noGrp="1"/>
          </p:cNvSpPr>
          <p:nvPr>
            <p:ph type="body" sz="quarter" idx="10"/>
          </p:nvPr>
        </p:nvSpPr>
        <p:spPr>
          <a:xfrm>
            <a:off x="436379" y="953668"/>
            <a:ext cx="5108477" cy="679013"/>
          </a:xfrm>
        </p:spPr>
        <p:txBody>
          <a:bodyPr/>
          <a:lstStyle/>
          <a:p>
            <a:pPr>
              <a:lnSpc>
                <a:spcPct val="100000"/>
              </a:lnSpc>
            </a:pPr>
            <a:r>
              <a:rPr lang="en-US" sz="1765" dirty="0">
                <a:solidFill>
                  <a:schemeClr val="tx1">
                    <a:lumMod val="65000"/>
                    <a:lumOff val="35000"/>
                  </a:schemeClr>
                </a:solidFill>
              </a:rPr>
              <a:t>Sprints give you the ability to create increments of work for your team to accomplish together.</a:t>
            </a:r>
          </a:p>
        </p:txBody>
      </p:sp>
      <p:grpSp>
        <p:nvGrpSpPr>
          <p:cNvPr id="26" name="Group 25">
            <a:extLst>
              <a:ext uri="{FF2B5EF4-FFF2-40B4-BE49-F238E27FC236}">
                <a16:creationId xmlns:a16="http://schemas.microsoft.com/office/drawing/2014/main" id="{668CE92A-B9C7-452B-95F8-9EF5946F9ED2}"/>
              </a:ext>
            </a:extLst>
          </p:cNvPr>
          <p:cNvGrpSpPr/>
          <p:nvPr/>
        </p:nvGrpSpPr>
        <p:grpSpPr>
          <a:xfrm>
            <a:off x="1044773" y="2022698"/>
            <a:ext cx="4500083" cy="3489211"/>
            <a:chOff x="1065722" y="2062760"/>
            <a:chExt cx="4590319" cy="3559177"/>
          </a:xfrm>
        </p:grpSpPr>
        <p:sp>
          <p:nvSpPr>
            <p:cNvPr id="27" name="TextBox 26">
              <a:extLst>
                <a:ext uri="{FF2B5EF4-FFF2-40B4-BE49-F238E27FC236}">
                  <a16:creationId xmlns:a16="http://schemas.microsoft.com/office/drawing/2014/main" id="{2D0BAE92-F7B6-4CD3-8B46-813F9A05FE5E}"/>
                </a:ext>
              </a:extLst>
            </p:cNvPr>
            <p:cNvSpPr txBox="1"/>
            <p:nvPr/>
          </p:nvSpPr>
          <p:spPr>
            <a:xfrm>
              <a:off x="1065722" y="2062760"/>
              <a:ext cx="4273482" cy="544765"/>
            </a:xfrm>
            <a:prstGeom prst="rect">
              <a:avLst/>
            </a:prstGeom>
            <a:noFill/>
          </p:spPr>
          <p:txBody>
            <a:bodyPr wrap="square" lIns="179285" tIns="143428" rIns="179285" bIns="143428" rtlCol="0">
              <a:spAutoFit/>
            </a:bodyPr>
            <a:lstStyle/>
            <a:p>
              <a:pPr defTabSz="914314">
                <a:lnSpc>
                  <a:spcPct val="90000"/>
                </a:lnSpc>
                <a:spcAft>
                  <a:spcPts val="588"/>
                </a:spcAft>
                <a:defRPr/>
              </a:pPr>
              <a:r>
                <a:rPr lang="en-GB" sz="1765" dirty="0" err="1">
                  <a:solidFill>
                    <a:srgbClr val="000000">
                      <a:lumMod val="65000"/>
                      <a:lumOff val="35000"/>
                    </a:srgbClr>
                  </a:solidFill>
                  <a:latin typeface="Segoe UI Semibold"/>
                </a:rPr>
                <a:t>Taskboard</a:t>
              </a:r>
              <a:endParaRPr lang="en-GB" sz="1765" dirty="0">
                <a:solidFill>
                  <a:srgbClr val="000000">
                    <a:lumMod val="65000"/>
                    <a:lumOff val="35000"/>
                  </a:srgbClr>
                </a:solidFill>
                <a:latin typeface="Segoe UI Semibold"/>
              </a:endParaRPr>
            </a:p>
          </p:txBody>
        </p:sp>
        <p:sp>
          <p:nvSpPr>
            <p:cNvPr id="28" name="TextBox 27">
              <a:extLst>
                <a:ext uri="{FF2B5EF4-FFF2-40B4-BE49-F238E27FC236}">
                  <a16:creationId xmlns:a16="http://schemas.microsoft.com/office/drawing/2014/main" id="{47F05475-0BA2-4355-8F8F-2078597269CE}"/>
                </a:ext>
              </a:extLst>
            </p:cNvPr>
            <p:cNvSpPr txBox="1"/>
            <p:nvPr/>
          </p:nvSpPr>
          <p:spPr>
            <a:xfrm>
              <a:off x="1065722" y="2380243"/>
              <a:ext cx="3975020" cy="627864"/>
            </a:xfrm>
            <a:prstGeom prst="rect">
              <a:avLst/>
            </a:prstGeom>
            <a:noFill/>
          </p:spPr>
          <p:txBody>
            <a:bodyPr wrap="square" lIns="179285" tIns="143428" rIns="179285" bIns="143428" rtlCol="0">
              <a:spAutoFit/>
            </a:bodyPr>
            <a:lstStyle/>
            <a:p>
              <a:pPr defTabSz="914314">
                <a:lnSpc>
                  <a:spcPct val="90000"/>
                </a:lnSpc>
                <a:spcAft>
                  <a:spcPts val="588"/>
                </a:spcAft>
                <a:defRPr/>
              </a:pPr>
              <a:r>
                <a:rPr lang="en-GB" sz="1176" dirty="0">
                  <a:solidFill>
                    <a:srgbClr val="595959"/>
                  </a:solidFill>
                  <a:latin typeface="Segoe UI"/>
                </a:rPr>
                <a:t>Use the </a:t>
              </a:r>
              <a:r>
                <a:rPr lang="en-GB" sz="1176" dirty="0" err="1">
                  <a:solidFill>
                    <a:srgbClr val="595959"/>
                  </a:solidFill>
                  <a:latin typeface="Segoe UI"/>
                </a:rPr>
                <a:t>taskboard</a:t>
              </a:r>
              <a:r>
                <a:rPr lang="en-GB" sz="1176" dirty="0">
                  <a:solidFill>
                    <a:srgbClr val="595959"/>
                  </a:solidFill>
                  <a:latin typeface="Segoe UI"/>
                </a:rPr>
                <a:t> in daily Scrum meetings to view progress made to backlog items and tasks.</a:t>
              </a:r>
              <a:endParaRPr lang="en-US" sz="1176" dirty="0">
                <a:solidFill>
                  <a:srgbClr val="595959"/>
                </a:solidFill>
                <a:latin typeface="Segoe UI"/>
              </a:endParaRPr>
            </a:p>
          </p:txBody>
        </p:sp>
        <p:sp>
          <p:nvSpPr>
            <p:cNvPr id="29" name="TextBox 28">
              <a:extLst>
                <a:ext uri="{FF2B5EF4-FFF2-40B4-BE49-F238E27FC236}">
                  <a16:creationId xmlns:a16="http://schemas.microsoft.com/office/drawing/2014/main" id="{60E47160-95DA-48B2-A16C-E28A0CFE90EF}"/>
                </a:ext>
              </a:extLst>
            </p:cNvPr>
            <p:cNvSpPr txBox="1"/>
            <p:nvPr/>
          </p:nvSpPr>
          <p:spPr>
            <a:xfrm>
              <a:off x="1065722" y="3330990"/>
              <a:ext cx="4273482" cy="544765"/>
            </a:xfrm>
            <a:prstGeom prst="rect">
              <a:avLst/>
            </a:prstGeom>
            <a:noFill/>
          </p:spPr>
          <p:txBody>
            <a:bodyPr wrap="square" lIns="179285" tIns="143428" rIns="179285" bIns="143428" rtlCol="0">
              <a:spAutoFit/>
            </a:bodyPr>
            <a:lstStyle/>
            <a:p>
              <a:pPr defTabSz="914314">
                <a:lnSpc>
                  <a:spcPct val="90000"/>
                </a:lnSpc>
                <a:spcAft>
                  <a:spcPts val="588"/>
                </a:spcAft>
                <a:defRPr/>
              </a:pPr>
              <a:r>
                <a:rPr lang="en-GB" sz="1765" dirty="0">
                  <a:solidFill>
                    <a:srgbClr val="000000">
                      <a:lumMod val="65000"/>
                      <a:lumOff val="35000"/>
                    </a:srgbClr>
                  </a:solidFill>
                  <a:latin typeface="Segoe UI Semibold"/>
                </a:rPr>
                <a:t>Capacity Planning</a:t>
              </a:r>
            </a:p>
          </p:txBody>
        </p:sp>
        <p:sp>
          <p:nvSpPr>
            <p:cNvPr id="30" name="TextBox 29">
              <a:extLst>
                <a:ext uri="{FF2B5EF4-FFF2-40B4-BE49-F238E27FC236}">
                  <a16:creationId xmlns:a16="http://schemas.microsoft.com/office/drawing/2014/main" id="{190C0FF1-0C32-4F5C-8891-04E134EC610E}"/>
                </a:ext>
              </a:extLst>
            </p:cNvPr>
            <p:cNvSpPr txBox="1"/>
            <p:nvPr/>
          </p:nvSpPr>
          <p:spPr>
            <a:xfrm>
              <a:off x="1065722" y="3648473"/>
              <a:ext cx="3975020" cy="627864"/>
            </a:xfrm>
            <a:prstGeom prst="rect">
              <a:avLst/>
            </a:prstGeom>
            <a:noFill/>
          </p:spPr>
          <p:txBody>
            <a:bodyPr wrap="square" lIns="179285" tIns="143428" rIns="179285" bIns="143428" rtlCol="0">
              <a:spAutoFit/>
            </a:bodyPr>
            <a:lstStyle/>
            <a:p>
              <a:pPr defTabSz="914314">
                <a:lnSpc>
                  <a:spcPct val="90000"/>
                </a:lnSpc>
                <a:spcAft>
                  <a:spcPts val="588"/>
                </a:spcAft>
                <a:defRPr/>
              </a:pPr>
              <a:r>
                <a:rPr lang="en-GB" sz="1176" dirty="0">
                  <a:solidFill>
                    <a:srgbClr val="595959"/>
                  </a:solidFill>
                  <a:latin typeface="Segoe UI"/>
                </a:rPr>
                <a:t>Assign work hours to team members to help you and your team deliver your work on time. </a:t>
              </a:r>
              <a:endParaRPr lang="en-US" sz="1176" dirty="0">
                <a:solidFill>
                  <a:srgbClr val="595959"/>
                </a:solidFill>
                <a:latin typeface="Segoe UI"/>
              </a:endParaRPr>
            </a:p>
          </p:txBody>
        </p:sp>
        <p:sp>
          <p:nvSpPr>
            <p:cNvPr id="31" name="TextBox 30">
              <a:extLst>
                <a:ext uri="{FF2B5EF4-FFF2-40B4-BE49-F238E27FC236}">
                  <a16:creationId xmlns:a16="http://schemas.microsoft.com/office/drawing/2014/main" id="{5800409E-E078-4E4C-962E-3982CAB2123A}"/>
                </a:ext>
              </a:extLst>
            </p:cNvPr>
            <p:cNvSpPr txBox="1"/>
            <p:nvPr/>
          </p:nvSpPr>
          <p:spPr>
            <a:xfrm>
              <a:off x="1065722" y="4510390"/>
              <a:ext cx="4590319" cy="544765"/>
            </a:xfrm>
            <a:prstGeom prst="rect">
              <a:avLst/>
            </a:prstGeom>
            <a:noFill/>
          </p:spPr>
          <p:txBody>
            <a:bodyPr wrap="square" lIns="179285" tIns="143428" rIns="179285" bIns="143428" rtlCol="0">
              <a:spAutoFit/>
            </a:bodyPr>
            <a:lstStyle/>
            <a:p>
              <a:pPr defTabSz="914314">
                <a:lnSpc>
                  <a:spcPct val="90000"/>
                </a:lnSpc>
                <a:spcAft>
                  <a:spcPts val="588"/>
                </a:spcAft>
                <a:defRPr/>
              </a:pPr>
              <a:r>
                <a:rPr lang="en-GB" sz="1765" dirty="0">
                  <a:solidFill>
                    <a:srgbClr val="000000">
                      <a:lumMod val="65000"/>
                      <a:lumOff val="35000"/>
                    </a:srgbClr>
                  </a:solidFill>
                  <a:latin typeface="Segoe UI Semibold"/>
                </a:rPr>
                <a:t>Burndown Chart</a:t>
              </a:r>
            </a:p>
          </p:txBody>
        </p:sp>
        <p:sp>
          <p:nvSpPr>
            <p:cNvPr id="32" name="TextBox 31">
              <a:extLst>
                <a:ext uri="{FF2B5EF4-FFF2-40B4-BE49-F238E27FC236}">
                  <a16:creationId xmlns:a16="http://schemas.microsoft.com/office/drawing/2014/main" id="{F65F2BB0-F3F1-47BB-AA93-A2DEBAEFBF85}"/>
                </a:ext>
              </a:extLst>
            </p:cNvPr>
            <p:cNvSpPr txBox="1"/>
            <p:nvPr/>
          </p:nvSpPr>
          <p:spPr>
            <a:xfrm>
              <a:off x="1065722" y="4827873"/>
              <a:ext cx="3975020" cy="794064"/>
            </a:xfrm>
            <a:prstGeom prst="rect">
              <a:avLst/>
            </a:prstGeom>
            <a:noFill/>
          </p:spPr>
          <p:txBody>
            <a:bodyPr wrap="square" lIns="179285" tIns="143428" rIns="179285" bIns="143428" rtlCol="0">
              <a:spAutoFit/>
            </a:bodyPr>
            <a:lstStyle/>
            <a:p>
              <a:pPr defTabSz="914314">
                <a:lnSpc>
                  <a:spcPct val="90000"/>
                </a:lnSpc>
                <a:spcAft>
                  <a:spcPts val="588"/>
                </a:spcAft>
                <a:defRPr/>
              </a:pPr>
              <a:r>
                <a:rPr lang="en-GB" sz="1176" dirty="0">
                  <a:solidFill>
                    <a:srgbClr val="595959"/>
                  </a:solidFill>
                  <a:latin typeface="Segoe UI"/>
                </a:rPr>
                <a:t>Throughout your sprint, you can monitor the sprint burndown chart to determine if your team is on track to complete its sprint plan.</a:t>
              </a:r>
            </a:p>
          </p:txBody>
        </p:sp>
      </p:grpSp>
      <p:pic>
        <p:nvPicPr>
          <p:cNvPr id="3" name="Picture 2">
            <a:extLst>
              <a:ext uri="{FF2B5EF4-FFF2-40B4-BE49-F238E27FC236}">
                <a16:creationId xmlns:a16="http://schemas.microsoft.com/office/drawing/2014/main" id="{27B4A4D2-C77A-4EE6-8782-F21873C933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1656" y="1395412"/>
            <a:ext cx="6780426" cy="4469005"/>
          </a:xfrm>
          <a:prstGeom prst="rect">
            <a:avLst/>
          </a:prstGeom>
        </p:spPr>
      </p:pic>
      <p:sp>
        <p:nvSpPr>
          <p:cNvPr id="21" name="Oval 20">
            <a:extLst>
              <a:ext uri="{FF2B5EF4-FFF2-40B4-BE49-F238E27FC236}">
                <a16:creationId xmlns:a16="http://schemas.microsoft.com/office/drawing/2014/main" id="{74116D75-95AF-48BF-8BD1-FC02FBEC523E}"/>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8" descr="A picture containing object&#10;&#10;Description generated with very high confidence">
            <a:extLst>
              <a:ext uri="{FF2B5EF4-FFF2-40B4-BE49-F238E27FC236}">
                <a16:creationId xmlns:a16="http://schemas.microsoft.com/office/drawing/2014/main" id="{9C9A2B12-2705-4A38-8766-F5E5A482F03A}"/>
              </a:ext>
            </a:extLst>
          </p:cNvPr>
          <p:cNvPicPr>
            <a:picLocks noChangeAspect="1"/>
          </p:cNvPicPr>
          <p:nvPr/>
        </p:nvPicPr>
        <p:blipFill>
          <a:blip r:embed="rId5"/>
          <a:stretch>
            <a:fillRect/>
          </a:stretch>
        </p:blipFill>
        <p:spPr>
          <a:xfrm>
            <a:off x="577719" y="2177019"/>
            <a:ext cx="297524" cy="297438"/>
          </a:xfrm>
          <a:prstGeom prst="rect">
            <a:avLst/>
          </a:prstGeom>
        </p:spPr>
      </p:pic>
      <p:sp>
        <p:nvSpPr>
          <p:cNvPr id="24" name="Oval 23">
            <a:extLst>
              <a:ext uri="{FF2B5EF4-FFF2-40B4-BE49-F238E27FC236}">
                <a16:creationId xmlns:a16="http://schemas.microsoft.com/office/drawing/2014/main" id="{6F51E901-5A41-432D-A6DE-CF03D6566350}"/>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26CF921B-B4E7-4266-AD37-BB14947E096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554" y="4539836"/>
            <a:ext cx="298808" cy="298808"/>
          </a:xfrm>
          <a:prstGeom prst="rect">
            <a:avLst/>
          </a:prstGeom>
        </p:spPr>
      </p:pic>
      <p:sp>
        <p:nvSpPr>
          <p:cNvPr id="19" name="Oval 18">
            <a:extLst>
              <a:ext uri="{FF2B5EF4-FFF2-40B4-BE49-F238E27FC236}">
                <a16:creationId xmlns:a16="http://schemas.microsoft.com/office/drawing/2014/main" id="{5B3BB893-6E40-46DE-A783-CB8CE2E331D7}"/>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502238D1-950C-4AEB-B854-B82C56CACA85}"/>
              </a:ext>
            </a:extLst>
          </p:cNvPr>
          <p:cNvSpPr txBox="1"/>
          <p:nvPr/>
        </p:nvSpPr>
        <p:spPr>
          <a:xfrm>
            <a:off x="407526" y="3265997"/>
            <a:ext cx="507086" cy="588366"/>
          </a:xfrm>
          <a:prstGeom prst="rect">
            <a:avLst/>
          </a:prstGeom>
          <a:noFill/>
        </p:spPr>
        <p:txBody>
          <a:bodyPr wrap="square" lIns="179285" tIns="143428" rIns="179285" bIns="143428" rtlCol="0">
            <a:spAutoFit/>
          </a:bodyPr>
          <a:lstStyle/>
          <a:p>
            <a:pPr>
              <a:lnSpc>
                <a:spcPct val="90000"/>
              </a:lnSpc>
              <a:spcAft>
                <a:spcPts val="588"/>
              </a:spcAft>
            </a:pPr>
            <a:r>
              <a:rPr lang="en-US" sz="2157" dirty="0">
                <a:solidFill>
                  <a:srgbClr val="0A8C76"/>
                </a:solidFill>
                <a:latin typeface="Bowtie" panose="02000503000000000000" pitchFamily="2" charset="0"/>
              </a:rPr>
              <a:t></a:t>
            </a:r>
            <a:endParaRPr lang="en-US" sz="2157" dirty="0">
              <a:solidFill>
                <a:srgbClr val="0A8C76"/>
              </a:solidFill>
            </a:endParaRPr>
          </a:p>
        </p:txBody>
      </p:sp>
    </p:spTree>
    <p:extLst>
      <p:ext uri="{BB962C8B-B14F-4D97-AF65-F5344CB8AC3E}">
        <p14:creationId xmlns:p14="http://schemas.microsoft.com/office/powerpoint/2010/main" val="14867393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982C2CCF-3FBF-47C2-A9F8-1A5D35E7DFBD}"/>
              </a:ext>
              <a:ext uri="{C183D7F6-B498-43B3-948B-1728B52AA6E4}">
                <adec:decorative xmlns:adec="http://schemas.microsoft.com/office/drawing/2017/decorative" val="1"/>
              </a:ext>
            </a:extLst>
          </p:cNvPr>
          <p:cNvSpPr/>
          <p:nvPr/>
        </p:nvSpPr>
        <p:spPr bwMode="auto">
          <a:xfrm>
            <a:off x="397697" y="320277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74519ED-8113-473D-804C-45C8F7452976}"/>
              </a:ext>
            </a:extLst>
          </p:cNvPr>
          <p:cNvSpPr>
            <a:spLocks noGrp="1"/>
          </p:cNvSpPr>
          <p:nvPr>
            <p:ph type="title"/>
          </p:nvPr>
        </p:nvSpPr>
        <p:spPr>
          <a:xfrm>
            <a:off x="426425" y="223039"/>
            <a:ext cx="11336039" cy="739238"/>
          </a:xfrm>
        </p:spPr>
        <p:txBody>
          <a:bodyPr/>
          <a:lstStyle/>
          <a:p>
            <a:r>
              <a:rPr lang="en-US" dirty="0">
                <a:solidFill>
                  <a:schemeClr val="tx1"/>
                </a:solidFill>
                <a:cs typeface="Segoe UI"/>
              </a:rPr>
              <a:t>Dashboards</a:t>
            </a:r>
          </a:p>
        </p:txBody>
      </p:sp>
      <p:pic>
        <p:nvPicPr>
          <p:cNvPr id="23" name="Picture 22">
            <a:extLst>
              <a:ext uri="{FF2B5EF4-FFF2-40B4-BE49-F238E27FC236}">
                <a16:creationId xmlns:a16="http://schemas.microsoft.com/office/drawing/2014/main" id="{4CE38981-80EA-4950-A5AC-C82ACB1590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161298" y="-124641"/>
            <a:ext cx="8030703" cy="6995188"/>
          </a:xfrm>
          <a:prstGeom prst="rect">
            <a:avLst/>
          </a:prstGeom>
        </p:spPr>
      </p:pic>
      <p:sp>
        <p:nvSpPr>
          <p:cNvPr id="12" name="Text Placeholder 4">
            <a:extLst>
              <a:ext uri="{FF2B5EF4-FFF2-40B4-BE49-F238E27FC236}">
                <a16:creationId xmlns:a16="http://schemas.microsoft.com/office/drawing/2014/main" id="{3FABF79A-298C-461B-A20B-B8946BD092AC}"/>
              </a:ext>
            </a:extLst>
          </p:cNvPr>
          <p:cNvSpPr>
            <a:spLocks noGrp="1"/>
          </p:cNvSpPr>
          <p:nvPr>
            <p:ph type="body" sz="quarter" idx="10"/>
          </p:nvPr>
        </p:nvSpPr>
        <p:spPr>
          <a:xfrm>
            <a:off x="436379" y="953668"/>
            <a:ext cx="5108477" cy="679013"/>
          </a:xfrm>
        </p:spPr>
        <p:txBody>
          <a:bodyPr/>
          <a:lstStyle/>
          <a:p>
            <a:pPr>
              <a:lnSpc>
                <a:spcPct val="100000"/>
              </a:lnSpc>
            </a:pPr>
            <a:r>
              <a:rPr lang="en-US" sz="1765" dirty="0">
                <a:solidFill>
                  <a:schemeClr val="tx1">
                    <a:lumMod val="65000"/>
                    <a:lumOff val="35000"/>
                  </a:schemeClr>
                </a:solidFill>
              </a:rPr>
              <a:t>Dashboards give a clear view of what’s happening to track progress and direction.</a:t>
            </a:r>
          </a:p>
        </p:txBody>
      </p:sp>
      <p:grpSp>
        <p:nvGrpSpPr>
          <p:cNvPr id="26" name="Group 25">
            <a:extLst>
              <a:ext uri="{FF2B5EF4-FFF2-40B4-BE49-F238E27FC236}">
                <a16:creationId xmlns:a16="http://schemas.microsoft.com/office/drawing/2014/main" id="{668CE92A-B9C7-452B-95F8-9EF5946F9ED2}"/>
              </a:ext>
            </a:extLst>
          </p:cNvPr>
          <p:cNvGrpSpPr/>
          <p:nvPr/>
        </p:nvGrpSpPr>
        <p:grpSpPr>
          <a:xfrm>
            <a:off x="1005418" y="2022697"/>
            <a:ext cx="4500083" cy="3192915"/>
            <a:chOff x="1025578" y="2062760"/>
            <a:chExt cx="4590319" cy="3256940"/>
          </a:xfrm>
        </p:grpSpPr>
        <p:sp>
          <p:nvSpPr>
            <p:cNvPr id="27" name="TextBox 26">
              <a:extLst>
                <a:ext uri="{FF2B5EF4-FFF2-40B4-BE49-F238E27FC236}">
                  <a16:creationId xmlns:a16="http://schemas.microsoft.com/office/drawing/2014/main" id="{2D0BAE92-F7B6-4CD3-8B46-813F9A05FE5E}"/>
                </a:ext>
              </a:extLst>
            </p:cNvPr>
            <p:cNvSpPr txBox="1"/>
            <p:nvPr/>
          </p:nvSpPr>
          <p:spPr>
            <a:xfrm>
              <a:off x="1065722" y="2062760"/>
              <a:ext cx="4273482" cy="544765"/>
            </a:xfrm>
            <a:prstGeom prst="rect">
              <a:avLst/>
            </a:prstGeom>
            <a:noFill/>
          </p:spPr>
          <p:txBody>
            <a:bodyPr wrap="square" lIns="179285" tIns="143428" rIns="179285" bIns="143428" rtlCol="0">
              <a:spAutoFit/>
            </a:bodyPr>
            <a:lstStyle/>
            <a:p>
              <a:pPr defTabSz="914314">
                <a:lnSpc>
                  <a:spcPct val="90000"/>
                </a:lnSpc>
                <a:spcAft>
                  <a:spcPts val="588"/>
                </a:spcAft>
                <a:defRPr/>
              </a:pPr>
              <a:r>
                <a:rPr lang="en-GB" sz="1765" dirty="0">
                  <a:solidFill>
                    <a:srgbClr val="000000">
                      <a:lumMod val="65000"/>
                      <a:lumOff val="35000"/>
                    </a:srgbClr>
                  </a:solidFill>
                  <a:latin typeface="Segoe UI Semibold"/>
                </a:rPr>
                <a:t>Real-time information</a:t>
              </a:r>
            </a:p>
          </p:txBody>
        </p:sp>
        <p:sp>
          <p:nvSpPr>
            <p:cNvPr id="28" name="TextBox 27">
              <a:extLst>
                <a:ext uri="{FF2B5EF4-FFF2-40B4-BE49-F238E27FC236}">
                  <a16:creationId xmlns:a16="http://schemas.microsoft.com/office/drawing/2014/main" id="{47F05475-0BA2-4355-8F8F-2078597269CE}"/>
                </a:ext>
              </a:extLst>
            </p:cNvPr>
            <p:cNvSpPr txBox="1"/>
            <p:nvPr/>
          </p:nvSpPr>
          <p:spPr>
            <a:xfrm>
              <a:off x="1065722" y="2380243"/>
              <a:ext cx="3975020" cy="627864"/>
            </a:xfrm>
            <a:prstGeom prst="rect">
              <a:avLst/>
            </a:prstGeom>
            <a:noFill/>
          </p:spPr>
          <p:txBody>
            <a:bodyPr wrap="square" lIns="179285" tIns="143428" rIns="179285" bIns="143428" rtlCol="0">
              <a:spAutoFit/>
            </a:bodyPr>
            <a:lstStyle/>
            <a:p>
              <a:pPr>
                <a:lnSpc>
                  <a:spcPct val="90000"/>
                </a:lnSpc>
                <a:spcAft>
                  <a:spcPts val="588"/>
                </a:spcAft>
              </a:pPr>
              <a:r>
                <a:rPr lang="en-US" sz="1176" dirty="0">
                  <a:solidFill>
                    <a:srgbClr val="595959"/>
                  </a:solidFill>
                </a:rPr>
                <a:t>Dashboards provide easy-to-read, easy access, real-time information</a:t>
              </a:r>
            </a:p>
          </p:txBody>
        </p:sp>
        <p:sp>
          <p:nvSpPr>
            <p:cNvPr id="29" name="TextBox 28">
              <a:extLst>
                <a:ext uri="{FF2B5EF4-FFF2-40B4-BE49-F238E27FC236}">
                  <a16:creationId xmlns:a16="http://schemas.microsoft.com/office/drawing/2014/main" id="{60E47160-95DA-48B2-A16C-E28A0CFE90EF}"/>
                </a:ext>
              </a:extLst>
            </p:cNvPr>
            <p:cNvSpPr txBox="1"/>
            <p:nvPr/>
          </p:nvSpPr>
          <p:spPr>
            <a:xfrm>
              <a:off x="1065722" y="3210373"/>
              <a:ext cx="4273482" cy="544765"/>
            </a:xfrm>
            <a:prstGeom prst="rect">
              <a:avLst/>
            </a:prstGeom>
            <a:noFill/>
          </p:spPr>
          <p:txBody>
            <a:bodyPr wrap="square" lIns="179285" tIns="143428" rIns="179285" bIns="143428" rtlCol="0">
              <a:spAutoFit/>
            </a:bodyPr>
            <a:lstStyle/>
            <a:p>
              <a:pPr defTabSz="914314">
                <a:lnSpc>
                  <a:spcPct val="90000"/>
                </a:lnSpc>
                <a:spcAft>
                  <a:spcPts val="588"/>
                </a:spcAft>
                <a:defRPr/>
              </a:pPr>
              <a:r>
                <a:rPr lang="en-GB" sz="1765" dirty="0">
                  <a:solidFill>
                    <a:srgbClr val="000000">
                      <a:lumMod val="65000"/>
                      <a:lumOff val="35000"/>
                    </a:srgbClr>
                  </a:solidFill>
                  <a:latin typeface="Segoe UI Semibold"/>
                </a:rPr>
                <a:t>Thriving community of widgets</a:t>
              </a:r>
            </a:p>
          </p:txBody>
        </p:sp>
        <p:sp>
          <p:nvSpPr>
            <p:cNvPr id="30" name="TextBox 29">
              <a:extLst>
                <a:ext uri="{FF2B5EF4-FFF2-40B4-BE49-F238E27FC236}">
                  <a16:creationId xmlns:a16="http://schemas.microsoft.com/office/drawing/2014/main" id="{190C0FF1-0C32-4F5C-8891-04E134EC610E}"/>
                </a:ext>
              </a:extLst>
            </p:cNvPr>
            <p:cNvSpPr txBox="1"/>
            <p:nvPr/>
          </p:nvSpPr>
          <p:spPr>
            <a:xfrm>
              <a:off x="1065722" y="3527856"/>
              <a:ext cx="3975020" cy="959989"/>
            </a:xfrm>
            <a:prstGeom prst="rect">
              <a:avLst/>
            </a:prstGeom>
            <a:noFill/>
          </p:spPr>
          <p:txBody>
            <a:bodyPr wrap="square" lIns="179285" tIns="143428" rIns="179285" bIns="143428" rtlCol="0">
              <a:spAutoFit/>
            </a:bodyPr>
            <a:lstStyle/>
            <a:p>
              <a:pPr>
                <a:lnSpc>
                  <a:spcPct val="90000"/>
                </a:lnSpc>
                <a:spcAft>
                  <a:spcPts val="588"/>
                </a:spcAft>
              </a:pPr>
              <a:r>
                <a:rPr lang="en-US" sz="1176" dirty="0">
                  <a:solidFill>
                    <a:srgbClr val="595959"/>
                  </a:solidFill>
                </a:rPr>
                <a:t>Widgets smartly format data to provide access to easily consumable data. Add widgets to your team dashboards to gain visibility into the status and trends occurring as you develop your software project.</a:t>
              </a:r>
            </a:p>
          </p:txBody>
        </p:sp>
        <p:sp>
          <p:nvSpPr>
            <p:cNvPr id="31" name="TextBox 30">
              <a:extLst>
                <a:ext uri="{FF2B5EF4-FFF2-40B4-BE49-F238E27FC236}">
                  <a16:creationId xmlns:a16="http://schemas.microsoft.com/office/drawing/2014/main" id="{5800409E-E078-4E4C-962E-3982CAB2123A}"/>
                </a:ext>
              </a:extLst>
            </p:cNvPr>
            <p:cNvSpPr txBox="1"/>
            <p:nvPr/>
          </p:nvSpPr>
          <p:spPr>
            <a:xfrm>
              <a:off x="1025578" y="4774935"/>
              <a:ext cx="4590319" cy="544765"/>
            </a:xfrm>
            <a:prstGeom prst="rect">
              <a:avLst/>
            </a:prstGeom>
            <a:noFill/>
          </p:spPr>
          <p:txBody>
            <a:bodyPr wrap="square" lIns="179285" tIns="143428" rIns="179285" bIns="143428" rtlCol="0">
              <a:spAutoFit/>
            </a:bodyPr>
            <a:lstStyle/>
            <a:p>
              <a:pPr defTabSz="914314">
                <a:lnSpc>
                  <a:spcPct val="90000"/>
                </a:lnSpc>
                <a:spcAft>
                  <a:spcPts val="588"/>
                </a:spcAft>
                <a:defRPr/>
              </a:pPr>
              <a:r>
                <a:rPr lang="en-GB" sz="1765" dirty="0">
                  <a:solidFill>
                    <a:srgbClr val="000000">
                      <a:lumMod val="65000"/>
                      <a:lumOff val="35000"/>
                    </a:srgbClr>
                  </a:solidFill>
                  <a:latin typeface="Segoe UI Semibold"/>
                </a:rPr>
                <a:t>Add dashboards as needed</a:t>
              </a:r>
            </a:p>
          </p:txBody>
        </p:sp>
      </p:grpSp>
      <p:pic>
        <p:nvPicPr>
          <p:cNvPr id="3" name="Picture 2">
            <a:extLst>
              <a:ext uri="{FF2B5EF4-FFF2-40B4-BE49-F238E27FC236}">
                <a16:creationId xmlns:a16="http://schemas.microsoft.com/office/drawing/2014/main" id="{726DB5E3-90B9-43CE-9E84-757E0EC307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6025" y="1391039"/>
            <a:ext cx="6793696" cy="4477751"/>
          </a:xfrm>
          <a:prstGeom prst="rect">
            <a:avLst/>
          </a:prstGeom>
        </p:spPr>
      </p:pic>
      <p:sp>
        <p:nvSpPr>
          <p:cNvPr id="21" name="TextBox 20">
            <a:extLst>
              <a:ext uri="{FF2B5EF4-FFF2-40B4-BE49-F238E27FC236}">
                <a16:creationId xmlns:a16="http://schemas.microsoft.com/office/drawing/2014/main" id="{F68044D8-31B1-4DDE-8368-0E3F3D5F00AC}"/>
              </a:ext>
            </a:extLst>
          </p:cNvPr>
          <p:cNvSpPr txBox="1"/>
          <p:nvPr/>
        </p:nvSpPr>
        <p:spPr>
          <a:xfrm>
            <a:off x="1005418" y="4992799"/>
            <a:ext cx="3896879" cy="778454"/>
          </a:xfrm>
          <a:prstGeom prst="rect">
            <a:avLst/>
          </a:prstGeom>
          <a:noFill/>
        </p:spPr>
        <p:txBody>
          <a:bodyPr wrap="square" lIns="179285" tIns="143428" rIns="179285" bIns="143428" rtlCol="0">
            <a:spAutoFit/>
          </a:bodyPr>
          <a:lstStyle/>
          <a:p>
            <a:pPr>
              <a:lnSpc>
                <a:spcPct val="90000"/>
              </a:lnSpc>
              <a:spcAft>
                <a:spcPts val="588"/>
              </a:spcAft>
            </a:pPr>
            <a:r>
              <a:rPr lang="en-US" sz="1176" dirty="0">
                <a:solidFill>
                  <a:srgbClr val="595959"/>
                </a:solidFill>
              </a:rPr>
              <a:t>Tailor configure the layout that makes sense for your team, and easily monitor progress throughout the lifecycle of your project.</a:t>
            </a:r>
            <a:endParaRPr lang="en-GB" sz="1176" dirty="0">
              <a:solidFill>
                <a:srgbClr val="595959"/>
              </a:solidFill>
            </a:endParaRPr>
          </a:p>
        </p:txBody>
      </p:sp>
      <p:sp>
        <p:nvSpPr>
          <p:cNvPr id="22" name="Oval 21">
            <a:extLst>
              <a:ext uri="{FF2B5EF4-FFF2-40B4-BE49-F238E27FC236}">
                <a16:creationId xmlns:a16="http://schemas.microsoft.com/office/drawing/2014/main" id="{F3DB60B7-FA10-441E-B9ED-97692273EEFB}"/>
              </a:ext>
              <a:ext uri="{C183D7F6-B498-43B3-948B-1728B52AA6E4}">
                <adec:decorative xmlns:adec="http://schemas.microsoft.com/office/drawing/2017/decorative" val="1"/>
              </a:ext>
            </a:extLst>
          </p:cNvPr>
          <p:cNvSpPr/>
          <p:nvPr/>
        </p:nvSpPr>
        <p:spPr bwMode="auto">
          <a:xfrm>
            <a:off x="397697" y="4720608"/>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29A4FC07-7F65-4B1A-B8B0-37590237815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163" y="3276599"/>
            <a:ext cx="396671" cy="396671"/>
          </a:xfrm>
          <a:prstGeom prst="rect">
            <a:avLst/>
          </a:prstGeom>
        </p:spPr>
      </p:pic>
      <p:sp>
        <p:nvSpPr>
          <p:cNvPr id="33" name="Oval 32">
            <a:extLst>
              <a:ext uri="{FF2B5EF4-FFF2-40B4-BE49-F238E27FC236}">
                <a16:creationId xmlns:a16="http://schemas.microsoft.com/office/drawing/2014/main" id="{23BF9996-729F-4990-ADF2-C6256C8AC1E1}"/>
              </a:ext>
              <a:ext uri="{C183D7F6-B498-43B3-948B-1728B52AA6E4}">
                <adec:decorative xmlns:adec="http://schemas.microsoft.com/office/drawing/2017/decorative" val="1"/>
              </a:ext>
            </a:extLst>
          </p:cNvPr>
          <p:cNvSpPr/>
          <p:nvPr/>
        </p:nvSpPr>
        <p:spPr bwMode="auto">
          <a:xfrm>
            <a:off x="397697" y="2061748"/>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5B34DA8B-2ADD-47AB-89E7-34B737DB42E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1195" y="2156582"/>
            <a:ext cx="339739" cy="346135"/>
          </a:xfrm>
          <a:prstGeom prst="rect">
            <a:avLst/>
          </a:prstGeom>
        </p:spPr>
      </p:pic>
      <p:sp>
        <p:nvSpPr>
          <p:cNvPr id="2" name="TextBox 1">
            <a:extLst>
              <a:ext uri="{FF2B5EF4-FFF2-40B4-BE49-F238E27FC236}">
                <a16:creationId xmlns:a16="http://schemas.microsoft.com/office/drawing/2014/main" id="{5DAC0AAA-470F-49E3-80FD-34872B1E0D48}"/>
              </a:ext>
            </a:extLst>
          </p:cNvPr>
          <p:cNvSpPr txBox="1"/>
          <p:nvPr/>
        </p:nvSpPr>
        <p:spPr>
          <a:xfrm>
            <a:off x="470163" y="4702584"/>
            <a:ext cx="98180"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0A8C76"/>
                </a:solidFill>
                <a:latin typeface="Bowtie" panose="02000503000000000000" pitchFamily="2" charset="0"/>
              </a:rPr>
              <a:t></a:t>
            </a:r>
          </a:p>
        </p:txBody>
      </p:sp>
    </p:spTree>
    <p:extLst>
      <p:ext uri="{BB962C8B-B14F-4D97-AF65-F5344CB8AC3E}">
        <p14:creationId xmlns:p14="http://schemas.microsoft.com/office/powerpoint/2010/main" val="21034119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3"/>
          <a:stretch>
            <a:fillRect/>
          </a:stretch>
        </p:blipFill>
        <p:spPr>
          <a:xfrm>
            <a:off x="3510" y="487"/>
            <a:ext cx="12184980" cy="6857027"/>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F2D7-19B9-31CC-C193-C40C788ACF82}"/>
              </a:ext>
            </a:extLst>
          </p:cNvPr>
          <p:cNvSpPr>
            <a:spLocks noGrp="1"/>
          </p:cNvSpPr>
          <p:nvPr>
            <p:ph type="ctrTitle"/>
          </p:nvPr>
        </p:nvSpPr>
        <p:spPr/>
        <p:txBody>
          <a:bodyPr/>
          <a:lstStyle/>
          <a:p>
            <a:r>
              <a:rPr lang="en-US" dirty="0"/>
              <a:t>Expand your mind</a:t>
            </a:r>
            <a:endParaRPr lang="en-GB" dirty="0"/>
          </a:p>
        </p:txBody>
      </p:sp>
      <p:sp>
        <p:nvSpPr>
          <p:cNvPr id="3" name="Subtitle 2">
            <a:extLst>
              <a:ext uri="{FF2B5EF4-FFF2-40B4-BE49-F238E27FC236}">
                <a16:creationId xmlns:a16="http://schemas.microsoft.com/office/drawing/2014/main" id="{416AC489-3C65-036A-66FB-134BEDE9734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138286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of a purple flower with 2020 on dice next to it">
            <a:extLst>
              <a:ext uri="{FF2B5EF4-FFF2-40B4-BE49-F238E27FC236}">
                <a16:creationId xmlns:a16="http://schemas.microsoft.com/office/drawing/2014/main" id="{9ECD9CDD-654E-43F2-8AB7-0213B5D60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itle 1">
            <a:extLst>
              <a:ext uri="{FF2B5EF4-FFF2-40B4-BE49-F238E27FC236}">
                <a16:creationId xmlns:a16="http://schemas.microsoft.com/office/drawing/2014/main" id="{25CD645F-4938-4804-9391-4AB6FE31B55E}"/>
              </a:ext>
            </a:extLst>
          </p:cNvPr>
          <p:cNvSpPr>
            <a:spLocks noGrp="1"/>
          </p:cNvSpPr>
          <p:nvPr>
            <p:ph type="title"/>
          </p:nvPr>
        </p:nvSpPr>
        <p:spPr/>
        <p:txBody>
          <a:bodyPr/>
          <a:lstStyle/>
          <a:p>
            <a:r>
              <a:rPr lang="en-US" dirty="0">
                <a:solidFill>
                  <a:schemeClr val="bg1"/>
                </a:solidFill>
                <a:cs typeface="Calibri Light"/>
              </a:rPr>
              <a:t>What Is The Problem ?</a:t>
            </a:r>
            <a:endParaRPr lang="en-US" dirty="0">
              <a:solidFill>
                <a:schemeClr val="bg1"/>
              </a:solidFill>
            </a:endParaRPr>
          </a:p>
        </p:txBody>
      </p:sp>
      <p:sp>
        <p:nvSpPr>
          <p:cNvPr id="6" name="TextBox 5">
            <a:extLst>
              <a:ext uri="{FF2B5EF4-FFF2-40B4-BE49-F238E27FC236}">
                <a16:creationId xmlns:a16="http://schemas.microsoft.com/office/drawing/2014/main" id="{83EEA383-E433-46F2-AB6E-1222FD2916CD}"/>
              </a:ext>
            </a:extLst>
          </p:cNvPr>
          <p:cNvSpPr txBox="1"/>
          <p:nvPr/>
        </p:nvSpPr>
        <p:spPr>
          <a:xfrm>
            <a:off x="8305800" y="6488668"/>
            <a:ext cx="6096000" cy="369332"/>
          </a:xfrm>
          <a:prstGeom prst="rect">
            <a:avLst/>
          </a:prstGeom>
          <a:noFill/>
        </p:spPr>
        <p:txBody>
          <a:bodyPr wrap="square">
            <a:spAutoFit/>
          </a:bodyPr>
          <a:lstStyle/>
          <a:p>
            <a:r>
              <a:rPr lang="en-US" dirty="0"/>
              <a:t>Photo by </a:t>
            </a:r>
            <a:r>
              <a:rPr lang="en-US" dirty="0">
                <a:hlinkClick r:id="rId3"/>
              </a:rPr>
              <a:t>Andrey </a:t>
            </a:r>
            <a:r>
              <a:rPr lang="en-US" dirty="0" err="1">
                <a:hlinkClick r:id="rId3"/>
              </a:rPr>
              <a:t>Metelev</a:t>
            </a:r>
            <a:r>
              <a:rPr lang="en-US" dirty="0"/>
              <a:t> on </a:t>
            </a:r>
            <a:r>
              <a:rPr lang="en-US" dirty="0" err="1">
                <a:hlinkClick r:id="rId4"/>
              </a:rPr>
              <a:t>Unsplash</a:t>
            </a:r>
            <a:endParaRPr lang="en-GB" dirty="0"/>
          </a:p>
        </p:txBody>
      </p:sp>
    </p:spTree>
    <p:extLst>
      <p:ext uri="{BB962C8B-B14F-4D97-AF65-F5344CB8AC3E}">
        <p14:creationId xmlns:p14="http://schemas.microsoft.com/office/powerpoint/2010/main" val="1758859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of a purple flower with 2020 on dice next to it">
            <a:extLst>
              <a:ext uri="{FF2B5EF4-FFF2-40B4-BE49-F238E27FC236}">
                <a16:creationId xmlns:a16="http://schemas.microsoft.com/office/drawing/2014/main" id="{9ECD9CDD-654E-43F2-8AB7-0213B5D605B5}"/>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itle 1">
            <a:extLst>
              <a:ext uri="{FF2B5EF4-FFF2-40B4-BE49-F238E27FC236}">
                <a16:creationId xmlns:a16="http://schemas.microsoft.com/office/drawing/2014/main" id="{25CD645F-4938-4804-9391-4AB6FE31B55E}"/>
              </a:ext>
            </a:extLst>
          </p:cNvPr>
          <p:cNvSpPr>
            <a:spLocks noGrp="1"/>
          </p:cNvSpPr>
          <p:nvPr>
            <p:ph type="title"/>
          </p:nvPr>
        </p:nvSpPr>
        <p:spPr/>
        <p:txBody>
          <a:bodyPr/>
          <a:lstStyle/>
          <a:p>
            <a:r>
              <a:rPr lang="en-US" u="sng" dirty="0">
                <a:cs typeface="Calibri Light"/>
              </a:rPr>
              <a:t>What Is The Problem ?</a:t>
            </a:r>
            <a:endParaRPr lang="en-US" u="sng" dirty="0"/>
          </a:p>
        </p:txBody>
      </p:sp>
      <p:sp>
        <p:nvSpPr>
          <p:cNvPr id="5" name="TextBox 4">
            <a:extLst>
              <a:ext uri="{FF2B5EF4-FFF2-40B4-BE49-F238E27FC236}">
                <a16:creationId xmlns:a16="http://schemas.microsoft.com/office/drawing/2014/main" id="{3FCF16E9-0E32-44CF-9F98-1F118907B469}"/>
              </a:ext>
            </a:extLst>
          </p:cNvPr>
          <p:cNvSpPr txBox="1"/>
          <p:nvPr/>
        </p:nvSpPr>
        <p:spPr>
          <a:xfrm>
            <a:off x="784860" y="2013228"/>
            <a:ext cx="1062228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Automate a solution to make it easy for the Operational Team to control permissions to the Azure SQL Database and Azure SQL Managed Instance estate</a:t>
            </a:r>
            <a:endParaRPr lang="en-US" sz="4000" dirty="0"/>
          </a:p>
          <a:p>
            <a:pPr algn="l"/>
            <a:endParaRPr lang="en-US" dirty="0">
              <a:cs typeface="Calibri"/>
            </a:endParaRPr>
          </a:p>
        </p:txBody>
      </p:sp>
      <p:sp>
        <p:nvSpPr>
          <p:cNvPr id="6" name="TextBox 5">
            <a:extLst>
              <a:ext uri="{FF2B5EF4-FFF2-40B4-BE49-F238E27FC236}">
                <a16:creationId xmlns:a16="http://schemas.microsoft.com/office/drawing/2014/main" id="{83EEA383-E433-46F2-AB6E-1222FD2916CD}"/>
              </a:ext>
            </a:extLst>
          </p:cNvPr>
          <p:cNvSpPr txBox="1"/>
          <p:nvPr/>
        </p:nvSpPr>
        <p:spPr>
          <a:xfrm>
            <a:off x="8469426" y="6488668"/>
            <a:ext cx="6096000" cy="369332"/>
          </a:xfrm>
          <a:prstGeom prst="rect">
            <a:avLst/>
          </a:prstGeom>
          <a:noFill/>
        </p:spPr>
        <p:txBody>
          <a:bodyPr wrap="square">
            <a:spAutoFit/>
          </a:bodyPr>
          <a:lstStyle/>
          <a:p>
            <a:r>
              <a:rPr lang="en-US" dirty="0"/>
              <a:t>Photo by </a:t>
            </a:r>
            <a:r>
              <a:rPr lang="en-US" dirty="0">
                <a:hlinkClick r:id="rId3"/>
              </a:rPr>
              <a:t>Andrey </a:t>
            </a:r>
            <a:r>
              <a:rPr lang="en-US" dirty="0" err="1">
                <a:hlinkClick r:id="rId3"/>
              </a:rPr>
              <a:t>Metelev</a:t>
            </a:r>
            <a:r>
              <a:rPr lang="en-US" dirty="0"/>
              <a:t> on </a:t>
            </a:r>
            <a:r>
              <a:rPr lang="en-US" dirty="0" err="1">
                <a:hlinkClick r:id="rId4"/>
              </a:rPr>
              <a:t>Unsplash</a:t>
            </a:r>
            <a:endParaRPr lang="en-GB" dirty="0"/>
          </a:p>
        </p:txBody>
      </p:sp>
    </p:spTree>
    <p:extLst>
      <p:ext uri="{BB962C8B-B14F-4D97-AF65-F5344CB8AC3E}">
        <p14:creationId xmlns:p14="http://schemas.microsoft.com/office/powerpoint/2010/main" val="274864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con&#10;">
            <a:extLst>
              <a:ext uri="{FF2B5EF4-FFF2-40B4-BE49-F238E27FC236}">
                <a16:creationId xmlns:a16="http://schemas.microsoft.com/office/drawing/2014/main" id="{82FBEBB3-CA46-4FA7-9B4C-AECA210FAD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343C95D-F3C2-4DDE-98DC-E9EFC26D2AEF}"/>
              </a:ext>
            </a:extLst>
          </p:cNvPr>
          <p:cNvSpPr>
            <a:spLocks noGrp="1"/>
          </p:cNvSpPr>
          <p:nvPr>
            <p:ph type="title"/>
          </p:nvPr>
        </p:nvSpPr>
        <p:spPr/>
        <p:txBody>
          <a:bodyPr/>
          <a:lstStyle/>
          <a:p>
            <a:r>
              <a:rPr lang="en-US" dirty="0">
                <a:ea typeface="+mj-lt"/>
                <a:cs typeface="+mj-lt"/>
              </a:rPr>
              <a:t>Also</a:t>
            </a:r>
            <a:endParaRPr lang="en-US" dirty="0"/>
          </a:p>
        </p:txBody>
      </p:sp>
      <p:sp>
        <p:nvSpPr>
          <p:cNvPr id="3" name="Content Placeholder 2">
            <a:extLst>
              <a:ext uri="{FF2B5EF4-FFF2-40B4-BE49-F238E27FC236}">
                <a16:creationId xmlns:a16="http://schemas.microsoft.com/office/drawing/2014/main" id="{48714DF1-FAED-4897-BFE8-BE954920111F}"/>
              </a:ext>
            </a:extLst>
          </p:cNvPr>
          <p:cNvSpPr>
            <a:spLocks noGrp="1"/>
          </p:cNvSpPr>
          <p:nvPr>
            <p:ph idx="1"/>
          </p:nvPr>
        </p:nvSpPr>
        <p:spPr>
          <a:xfrm>
            <a:off x="838200" y="5551990"/>
            <a:ext cx="10515600" cy="624973"/>
          </a:xfrm>
        </p:spPr>
        <p:txBody>
          <a:bodyPr vert="horz" lIns="91440" tIns="45720" rIns="91440" bIns="45720" rtlCol="0" anchor="t">
            <a:normAutofit fontScale="85000" lnSpcReduction="20000"/>
          </a:bodyPr>
          <a:lstStyle/>
          <a:p>
            <a:pPr marL="0" indent="0" algn="ctr">
              <a:buNone/>
            </a:pPr>
            <a:r>
              <a:rPr lang="en-US" sz="5800" dirty="0">
                <a:ea typeface="+mn-lt"/>
                <a:cs typeface="+mn-lt"/>
              </a:rPr>
              <a:t>“We’d Really like to use Excel”</a:t>
            </a:r>
            <a:endParaRPr lang="en-US" sz="5800" dirty="0">
              <a:cs typeface="Calibri"/>
            </a:endParaRPr>
          </a:p>
          <a:p>
            <a:endParaRPr lang="en-US" dirty="0">
              <a:cs typeface="Calibri"/>
            </a:endParaRPr>
          </a:p>
        </p:txBody>
      </p:sp>
    </p:spTree>
    <p:extLst>
      <p:ext uri="{BB962C8B-B14F-4D97-AF65-F5344CB8AC3E}">
        <p14:creationId xmlns:p14="http://schemas.microsoft.com/office/powerpoint/2010/main" val="227281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139A-BAF7-493C-9572-F14818D8BC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pic>
        <p:nvPicPr>
          <p:cNvPr id="5" name="Picture 4">
            <a:extLst>
              <a:ext uri="{FF2B5EF4-FFF2-40B4-BE49-F238E27FC236}">
                <a16:creationId xmlns:a16="http://schemas.microsoft.com/office/drawing/2014/main" id="{D53A7F91-1139-4FC9-A355-E96AE01DCB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
            <a:ext cx="5387340" cy="6857549"/>
          </a:xfrm>
          <a:prstGeom prst="rect">
            <a:avLst/>
          </a:prstGeom>
        </p:spPr>
      </p:pic>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87340" y="0"/>
            <a:ext cx="8253545" cy="6858000"/>
          </a:xfrm>
          <a:prstGeom prst="rect">
            <a:avLst/>
          </a:prstGeom>
        </p:spPr>
      </p:pic>
    </p:spTree>
    <p:extLst>
      <p:ext uri="{BB962C8B-B14F-4D97-AF65-F5344CB8AC3E}">
        <p14:creationId xmlns:p14="http://schemas.microsoft.com/office/powerpoint/2010/main" val="203303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52000" y="-1"/>
            <a:ext cx="47167800" cy="39192464"/>
          </a:xfrm>
          <a:prstGeom prst="rect">
            <a:avLst/>
          </a:prstGeom>
        </p:spPr>
      </p:pic>
      <p:sp>
        <p:nvSpPr>
          <p:cNvPr id="2" name="Title 1">
            <a:extLst>
              <a:ext uri="{FF2B5EF4-FFF2-40B4-BE49-F238E27FC236}">
                <a16:creationId xmlns:a16="http://schemas.microsoft.com/office/drawing/2014/main" id="{C23228B4-1682-46B3-85B6-E0F59A012EBF}"/>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Tree>
    <p:extLst>
      <p:ext uri="{BB962C8B-B14F-4D97-AF65-F5344CB8AC3E}">
        <p14:creationId xmlns:p14="http://schemas.microsoft.com/office/powerpoint/2010/main" val="454272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crowd of people&#10;&#10;Description automatically generated with medium confidence">
            <a:extLst>
              <a:ext uri="{FF2B5EF4-FFF2-40B4-BE49-F238E27FC236}">
                <a16:creationId xmlns:a16="http://schemas.microsoft.com/office/drawing/2014/main" id="{9513452F-D1D5-482A-ADCE-3AACB8AF9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92B06531-9DDB-49A1-B606-08C2E2A9936A}"/>
              </a:ext>
            </a:extLst>
          </p:cNvPr>
          <p:cNvSpPr>
            <a:spLocks noGrp="1"/>
          </p:cNvSpPr>
          <p:nvPr>
            <p:ph idx="1"/>
          </p:nvPr>
        </p:nvSpPr>
        <p:spPr>
          <a:xfrm rot="1565727">
            <a:off x="5411656" y="1639041"/>
            <a:ext cx="7016305" cy="796718"/>
          </a:xfrm>
          <a:solidFill>
            <a:schemeClr val="tx2">
              <a:lumMod val="50000"/>
              <a:alpha val="54000"/>
            </a:schemeClr>
          </a:solidFill>
        </p:spPr>
        <p:txBody>
          <a:bodyPr>
            <a:normAutofit/>
          </a:bodyPr>
          <a:lstStyle/>
          <a:p>
            <a:pPr marL="0" indent="0">
              <a:buNone/>
            </a:pPr>
            <a:r>
              <a:rPr lang="en-GB" sz="4400" dirty="0">
                <a:solidFill>
                  <a:schemeClr val="accent2"/>
                </a:solidFill>
              </a:rPr>
              <a:t>Unfortunately, we are fallible</a:t>
            </a:r>
          </a:p>
        </p:txBody>
      </p:sp>
      <p:sp>
        <p:nvSpPr>
          <p:cNvPr id="8" name="TextBox 7">
            <a:extLst>
              <a:ext uri="{FF2B5EF4-FFF2-40B4-BE49-F238E27FC236}">
                <a16:creationId xmlns:a16="http://schemas.microsoft.com/office/drawing/2014/main" id="{2009AE0A-00E6-4E32-90B1-4BF5F6ABC83C}"/>
              </a:ext>
            </a:extLst>
          </p:cNvPr>
          <p:cNvSpPr txBox="1"/>
          <p:nvPr/>
        </p:nvSpPr>
        <p:spPr>
          <a:xfrm>
            <a:off x="105508" y="6385023"/>
            <a:ext cx="270216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Photo by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Rob Curran</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on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Unsplash</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D949A610-61F5-4F94-B0C8-A9D1D7828B6F}"/>
              </a:ext>
            </a:extLst>
          </p:cNvPr>
          <p:cNvSpPr txBox="1">
            <a:spLocks/>
          </p:cNvSpPr>
          <p:nvPr/>
        </p:nvSpPr>
        <p:spPr>
          <a:xfrm rot="20035536">
            <a:off x="866505" y="2217030"/>
            <a:ext cx="5225583" cy="796718"/>
          </a:xfrm>
          <a:prstGeom prst="rect">
            <a:avLst/>
          </a:prstGeom>
          <a:solidFill>
            <a:schemeClr val="tx2">
              <a:lumMod val="50000"/>
              <a:alpha val="54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800" b="0" i="0" u="none" strike="noStrike" kern="1200" cap="none" spc="0" normalizeH="0" baseline="0" noProof="0" dirty="0">
                <a:ln>
                  <a:noFill/>
                </a:ln>
                <a:solidFill>
                  <a:srgbClr val="ED7D31"/>
                </a:solidFill>
                <a:effectLst/>
                <a:uLnTx/>
                <a:uFillTx/>
                <a:latin typeface="Calibri" panose="020F0502020204030204"/>
                <a:ea typeface="+mn-ea"/>
                <a:cs typeface="+mn-cs"/>
              </a:rPr>
              <a:t>We make mistakes</a:t>
            </a:r>
          </a:p>
        </p:txBody>
      </p:sp>
      <p:sp>
        <p:nvSpPr>
          <p:cNvPr id="12" name="Content Placeholder 2">
            <a:extLst>
              <a:ext uri="{FF2B5EF4-FFF2-40B4-BE49-F238E27FC236}">
                <a16:creationId xmlns:a16="http://schemas.microsoft.com/office/drawing/2014/main" id="{D290F8C4-D236-48BD-83D3-26E1D949CD42}"/>
              </a:ext>
            </a:extLst>
          </p:cNvPr>
          <p:cNvSpPr txBox="1">
            <a:spLocks/>
          </p:cNvSpPr>
          <p:nvPr/>
        </p:nvSpPr>
        <p:spPr>
          <a:xfrm>
            <a:off x="2919047" y="4438406"/>
            <a:ext cx="7127630" cy="1417813"/>
          </a:xfrm>
          <a:prstGeom prst="rect">
            <a:avLst/>
          </a:prstGeom>
          <a:solidFill>
            <a:schemeClr val="tx2">
              <a:lumMod val="50000"/>
              <a:alpha val="54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400" b="0" i="0" u="none" strike="noStrike" kern="1200" cap="none" spc="0" normalizeH="0" baseline="0" noProof="0" dirty="0">
                <a:ln>
                  <a:noFill/>
                </a:ln>
                <a:solidFill>
                  <a:srgbClr val="ED7D31"/>
                </a:solidFill>
                <a:effectLst/>
                <a:uLnTx/>
                <a:uFillTx/>
                <a:latin typeface="Calibri" panose="020F0502020204030204"/>
                <a:ea typeface="+mn-ea"/>
                <a:cs typeface="+mn-cs"/>
              </a:rPr>
              <a:t>We can’t do the same thing </a:t>
            </a:r>
            <a:br>
              <a:rPr kumimoji="0" lang="en-GB" sz="4400" b="0" i="0" u="none" strike="noStrike" kern="1200" cap="none" spc="0" normalizeH="0" baseline="0" noProof="0" dirty="0">
                <a:ln>
                  <a:noFill/>
                </a:ln>
                <a:solidFill>
                  <a:srgbClr val="ED7D31"/>
                </a:solidFill>
                <a:effectLst/>
                <a:uLnTx/>
                <a:uFillTx/>
                <a:latin typeface="Calibri" panose="020F0502020204030204"/>
                <a:ea typeface="+mn-ea"/>
                <a:cs typeface="+mn-cs"/>
              </a:rPr>
            </a:br>
            <a:r>
              <a:rPr kumimoji="0" lang="en-GB" sz="4400" b="0" i="0" u="none" strike="noStrike" kern="1200" cap="none" spc="0" normalizeH="0" baseline="0" noProof="0" dirty="0">
                <a:ln>
                  <a:noFill/>
                </a:ln>
                <a:solidFill>
                  <a:srgbClr val="ED7D31"/>
                </a:solidFill>
                <a:effectLst/>
                <a:uLnTx/>
                <a:uFillTx/>
                <a:latin typeface="Calibri" panose="020F0502020204030204"/>
                <a:ea typeface="+mn-ea"/>
                <a:cs typeface="+mn-cs"/>
              </a:rPr>
              <a:t>100 times reliably</a:t>
            </a:r>
          </a:p>
        </p:txBody>
      </p:sp>
      <p:pic>
        <p:nvPicPr>
          <p:cNvPr id="14" name="Picture 13">
            <a:extLst>
              <a:ext uri="{FF2B5EF4-FFF2-40B4-BE49-F238E27FC236}">
                <a16:creationId xmlns:a16="http://schemas.microsoft.com/office/drawing/2014/main" id="{A8672233-912A-417D-A2FB-E4599878CEDD}"/>
              </a:ext>
            </a:extLst>
          </p:cNvPr>
          <p:cNvPicPr>
            <a:picLocks noChangeAspect="1"/>
          </p:cNvPicPr>
          <p:nvPr/>
        </p:nvPicPr>
        <p:blipFill>
          <a:blip r:embed="rId5"/>
          <a:stretch>
            <a:fillRect/>
          </a:stretch>
        </p:blipFill>
        <p:spPr>
          <a:xfrm>
            <a:off x="446886" y="1623760"/>
            <a:ext cx="11298227" cy="3610479"/>
          </a:xfrm>
          <a:prstGeom prst="rect">
            <a:avLst/>
          </a:prstGeom>
        </p:spPr>
      </p:pic>
    </p:spTree>
    <p:extLst>
      <p:ext uri="{BB962C8B-B14F-4D97-AF65-F5344CB8AC3E}">
        <p14:creationId xmlns:p14="http://schemas.microsoft.com/office/powerpoint/2010/main" val="190291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116000" y="-6084000"/>
            <a:ext cx="30977150" cy="25739400"/>
          </a:xfrm>
          <a:prstGeom prst="rect">
            <a:avLst/>
          </a:prstGeom>
        </p:spPr>
      </p:pic>
      <p:sp>
        <p:nvSpPr>
          <p:cNvPr id="2" name="Title 1">
            <a:extLst>
              <a:ext uri="{FF2B5EF4-FFF2-40B4-BE49-F238E27FC236}">
                <a16:creationId xmlns:a16="http://schemas.microsoft.com/office/drawing/2014/main" id="{66BD1E48-0270-4054-8C01-C744702B489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Tree>
    <p:extLst>
      <p:ext uri="{BB962C8B-B14F-4D97-AF65-F5344CB8AC3E}">
        <p14:creationId xmlns:p14="http://schemas.microsoft.com/office/powerpoint/2010/main" val="271002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67600" y="-16596000"/>
            <a:ext cx="38577000" cy="32054234"/>
          </a:xfrm>
          <a:prstGeom prst="rect">
            <a:avLst/>
          </a:prstGeom>
        </p:spPr>
      </p:pic>
      <p:sp>
        <p:nvSpPr>
          <p:cNvPr id="2" name="Title 1">
            <a:extLst>
              <a:ext uri="{FF2B5EF4-FFF2-40B4-BE49-F238E27FC236}">
                <a16:creationId xmlns:a16="http://schemas.microsoft.com/office/drawing/2014/main" id="{CB488C97-399C-4F1E-B2C2-2069F9899F5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Tree>
    <p:extLst>
      <p:ext uri="{BB962C8B-B14F-4D97-AF65-F5344CB8AC3E}">
        <p14:creationId xmlns:p14="http://schemas.microsoft.com/office/powerpoint/2010/main" val="3106150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260000" y="-19101467"/>
            <a:ext cx="31242000" cy="25959466"/>
          </a:xfrm>
          <a:prstGeom prst="rect">
            <a:avLst/>
          </a:prstGeom>
        </p:spPr>
      </p:pic>
      <p:sp>
        <p:nvSpPr>
          <p:cNvPr id="2" name="Title 1">
            <a:extLst>
              <a:ext uri="{FF2B5EF4-FFF2-40B4-BE49-F238E27FC236}">
                <a16:creationId xmlns:a16="http://schemas.microsoft.com/office/drawing/2014/main" id="{05BA8427-305D-4C27-B45B-FCE8D83ADD59}"/>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Tree>
    <p:extLst>
      <p:ext uri="{BB962C8B-B14F-4D97-AF65-F5344CB8AC3E}">
        <p14:creationId xmlns:p14="http://schemas.microsoft.com/office/powerpoint/2010/main" val="133981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F32A-F9C2-4405-99B2-799E1FE4F71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
        <p:nvSpPr>
          <p:cNvPr id="3" name="Content Placeholder 2">
            <a:extLst>
              <a:ext uri="{FF2B5EF4-FFF2-40B4-BE49-F238E27FC236}">
                <a16:creationId xmlns:a16="http://schemas.microsoft.com/office/drawing/2014/main" id="{C462A49D-3835-4A1D-B1AC-29B02DCBBBF1}"/>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C3900F5-25B5-4AFA-BB77-E37539EE75B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 y="0"/>
            <a:ext cx="12939623" cy="6858000"/>
          </a:xfrm>
          <a:prstGeom prst="rect">
            <a:avLst/>
          </a:prstGeom>
        </p:spPr>
      </p:pic>
      <p:pic>
        <p:nvPicPr>
          <p:cNvPr id="10" name="Picture 9">
            <a:extLst>
              <a:ext uri="{FF2B5EF4-FFF2-40B4-BE49-F238E27FC236}">
                <a16:creationId xmlns:a16="http://schemas.microsoft.com/office/drawing/2014/main" id="{88849CCD-852D-4D7E-9360-2ECEEBE4953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400" y="12825046"/>
            <a:ext cx="12888942" cy="6324600"/>
          </a:xfrm>
          <a:prstGeom prst="rect">
            <a:avLst/>
          </a:prstGeom>
        </p:spPr>
      </p:pic>
      <p:pic>
        <p:nvPicPr>
          <p:cNvPr id="12" name="Picture 11">
            <a:extLst>
              <a:ext uri="{FF2B5EF4-FFF2-40B4-BE49-F238E27FC236}">
                <a16:creationId xmlns:a16="http://schemas.microsoft.com/office/drawing/2014/main" id="{29422667-1AA1-40F4-BDFF-D9A1E4B827C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401" y="18373539"/>
            <a:ext cx="12838081" cy="6288271"/>
          </a:xfrm>
          <a:prstGeom prst="rect">
            <a:avLst/>
          </a:prstGeom>
        </p:spPr>
      </p:pic>
      <p:pic>
        <p:nvPicPr>
          <p:cNvPr id="14" name="Picture 13">
            <a:extLst>
              <a:ext uri="{FF2B5EF4-FFF2-40B4-BE49-F238E27FC236}">
                <a16:creationId xmlns:a16="http://schemas.microsoft.com/office/drawing/2014/main" id="{BEFE30DE-94E9-4C88-9C55-5489ECB3F0A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 y="6858000"/>
            <a:ext cx="12937063" cy="6288270"/>
          </a:xfrm>
          <a:prstGeom prst="rect">
            <a:avLst/>
          </a:prstGeom>
        </p:spPr>
      </p:pic>
    </p:spTree>
    <p:extLst>
      <p:ext uri="{BB962C8B-B14F-4D97-AF65-F5344CB8AC3E}">
        <p14:creationId xmlns:p14="http://schemas.microsoft.com/office/powerpoint/2010/main" val="590668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3D32-D568-481F-8A64-A519D6C054B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
        <p:nvSpPr>
          <p:cNvPr id="3" name="Content Placeholder 2">
            <a:extLst>
              <a:ext uri="{FF2B5EF4-FFF2-40B4-BE49-F238E27FC236}">
                <a16:creationId xmlns:a16="http://schemas.microsoft.com/office/drawing/2014/main" id="{C462A49D-3835-4A1D-B1AC-29B02DCBBBF1}"/>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C3900F5-25B5-4AFA-BB77-E37539EE75B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6648083"/>
            <a:ext cx="12939623" cy="6858000"/>
          </a:xfrm>
          <a:prstGeom prst="rect">
            <a:avLst/>
          </a:prstGeom>
        </p:spPr>
      </p:pic>
      <p:pic>
        <p:nvPicPr>
          <p:cNvPr id="10" name="Picture 9">
            <a:extLst>
              <a:ext uri="{FF2B5EF4-FFF2-40B4-BE49-F238E27FC236}">
                <a16:creationId xmlns:a16="http://schemas.microsoft.com/office/drawing/2014/main" id="{88849CCD-852D-4D7E-9360-2ECEEBE4953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401" y="6176963"/>
            <a:ext cx="12888942" cy="6324600"/>
          </a:xfrm>
          <a:prstGeom prst="rect">
            <a:avLst/>
          </a:prstGeom>
        </p:spPr>
      </p:pic>
      <p:pic>
        <p:nvPicPr>
          <p:cNvPr id="12" name="Picture 11">
            <a:extLst>
              <a:ext uri="{FF2B5EF4-FFF2-40B4-BE49-F238E27FC236}">
                <a16:creationId xmlns:a16="http://schemas.microsoft.com/office/drawing/2014/main" id="{29422667-1AA1-40F4-BDFF-D9A1E4B827C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402" y="11725456"/>
            <a:ext cx="12838081" cy="6288271"/>
          </a:xfrm>
          <a:prstGeom prst="rect">
            <a:avLst/>
          </a:prstGeom>
        </p:spPr>
      </p:pic>
      <p:pic>
        <p:nvPicPr>
          <p:cNvPr id="14" name="Picture 13">
            <a:extLst>
              <a:ext uri="{FF2B5EF4-FFF2-40B4-BE49-F238E27FC236}">
                <a16:creationId xmlns:a16="http://schemas.microsoft.com/office/drawing/2014/main" id="{BEFE30DE-94E9-4C88-9C55-5489ECB3F0A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0" y="209917"/>
            <a:ext cx="12937063" cy="6288270"/>
          </a:xfrm>
          <a:prstGeom prst="rect">
            <a:avLst/>
          </a:prstGeom>
        </p:spPr>
      </p:pic>
    </p:spTree>
    <p:extLst>
      <p:ext uri="{BB962C8B-B14F-4D97-AF65-F5344CB8AC3E}">
        <p14:creationId xmlns:p14="http://schemas.microsoft.com/office/powerpoint/2010/main" val="149248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07C5-3437-E285-755C-38F04FD373C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201BA3-C1C6-622D-E3D2-45B8B005875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9303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bg>
      <p:bgPr>
        <a:solidFill>
          <a:srgbClr val="00B05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5226" cy="1276031"/>
          </a:xfrm>
          <a:prstGeom prst="rect">
            <a:avLst/>
          </a:prstGeom>
        </p:spPr>
      </p:pic>
      <p:sp>
        <p:nvSpPr>
          <p:cNvPr id="3" name="Object 2"/>
          <p:cNvSpPr/>
          <p:nvPr/>
        </p:nvSpPr>
        <p:spPr>
          <a:xfrm>
            <a:off x="476131" y="377185"/>
            <a:ext cx="12188952" cy="502765"/>
          </a:xfrm>
          <a:prstGeom prst="rect">
            <a:avLst/>
          </a:prstGeom>
          <a:noFill/>
        </p:spPr>
        <p:txBody>
          <a:bodyPr wrap="square" lIns="0" tIns="0" rIns="0" bIns="0" rtlCol="0" anchor="t"/>
          <a:lstStyle/>
          <a:p>
            <a:pPr algn="l">
              <a:lnSpc>
                <a:spcPts val="3960"/>
              </a:lnSpc>
              <a:buNone/>
            </a:pPr>
            <a:r>
              <a:rPr lang="en-US" sz="3750" b="1" dirty="0">
                <a:solidFill>
                  <a:srgbClr val="000000"/>
                </a:solidFill>
                <a:latin typeface="Source Sans Pro" pitchFamily="34" charset="0"/>
                <a:ea typeface="Source Sans Pro" pitchFamily="34" charset="-122"/>
                <a:cs typeface="Source Sans Pro" pitchFamily="34" charset="-120"/>
              </a:rPr>
              <a:t>Where did I see that?</a:t>
            </a:r>
            <a:endParaRPr lang="en-US" dirty="0"/>
          </a:p>
        </p:txBody>
      </p:sp>
      <p:sp>
        <p:nvSpPr>
          <p:cNvPr id="4" name="Object 3"/>
          <p:cNvSpPr/>
          <p:nvPr/>
        </p:nvSpPr>
        <p:spPr>
          <a:xfrm>
            <a:off x="476131" y="1561709"/>
            <a:ext cx="11236690" cy="4466108"/>
          </a:xfrm>
          <a:prstGeom prst="rect">
            <a:avLst/>
          </a:prstGeom>
          <a:solidFill>
            <a:srgbClr val="4472C4"/>
          </a:solidFill>
        </p:spPr>
        <p:txBody>
          <a:bodyPr/>
          <a:lstStyle/>
          <a:p>
            <a:endParaRPr lang="en-GB"/>
          </a:p>
        </p:txBody>
      </p:sp>
      <p:pic>
        <p:nvPicPr>
          <p:cNvPr id="5" name="Object 4" descr="preencoded.png"/>
          <p:cNvPicPr>
            <a:picLocks noChangeAspect="1"/>
          </p:cNvPicPr>
          <p:nvPr/>
        </p:nvPicPr>
        <p:blipFill>
          <a:blip r:embed="rId5"/>
          <a:srcRect t="20050" b="20050"/>
          <a:stretch/>
        </p:blipFill>
        <p:spPr>
          <a:xfrm>
            <a:off x="476131" y="1561709"/>
            <a:ext cx="11236690" cy="4466108"/>
          </a:xfrm>
          <a:prstGeom prst="rect">
            <a:avLst/>
          </a:prstGeom>
        </p:spPr>
      </p:pic>
      <p:sp>
        <p:nvSpPr>
          <p:cNvPr id="6" name="Object 5"/>
          <p:cNvSpPr/>
          <p:nvPr/>
        </p:nvSpPr>
        <p:spPr>
          <a:xfrm>
            <a:off x="0" y="6170806"/>
            <a:ext cx="12188952" cy="241339"/>
          </a:xfrm>
          <a:prstGeom prst="rect">
            <a:avLst/>
          </a:prstGeom>
          <a:noFill/>
        </p:spPr>
        <p:txBody>
          <a:bodyPr wrap="square" lIns="0" tIns="0" rIns="0" bIns="0" rtlCol="0" anchor="t"/>
          <a:lstStyle/>
          <a:p>
            <a:pPr algn="ctr">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The idea for the previous slide came from the company YOU work for!</a:t>
            </a:r>
            <a:endParaRPr lang="en-US" dirty="0"/>
          </a:p>
        </p:txBody>
      </p:sp>
    </p:spTree>
    <p:extLst>
      <p:ext uri="{BB962C8B-B14F-4D97-AF65-F5344CB8AC3E}">
        <p14:creationId xmlns:p14="http://schemas.microsoft.com/office/powerpoint/2010/main" val="206458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2884-F79C-45DB-9705-E926E577EAE5}"/>
              </a:ext>
            </a:extLst>
          </p:cNvPr>
          <p:cNvSpPr>
            <a:spLocks noGrp="1"/>
          </p:cNvSpPr>
          <p:nvPr>
            <p:ph type="title"/>
          </p:nvPr>
        </p:nvSpPr>
        <p:spPr/>
        <p:txBody>
          <a:bodyPr/>
          <a:lstStyle/>
          <a:p>
            <a:endParaRPr lang="en-GB"/>
          </a:p>
        </p:txBody>
      </p:sp>
      <p:pic>
        <p:nvPicPr>
          <p:cNvPr id="8" name="Content Placeholder 7" descr="A picture containing indoor, way, sidewalk&#10;&#10;Description automatically generated">
            <a:extLst>
              <a:ext uri="{FF2B5EF4-FFF2-40B4-BE49-F238E27FC236}">
                <a16:creationId xmlns:a16="http://schemas.microsoft.com/office/drawing/2014/main" id="{37F640F3-B166-4120-9568-561402533F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394"/>
          </a:xfrm>
        </p:spPr>
      </p:pic>
      <p:sp>
        <p:nvSpPr>
          <p:cNvPr id="6" name="TextBox 5">
            <a:extLst>
              <a:ext uri="{FF2B5EF4-FFF2-40B4-BE49-F238E27FC236}">
                <a16:creationId xmlns:a16="http://schemas.microsoft.com/office/drawing/2014/main" id="{DFD467A6-79DF-4CC1-98D2-AE8199C9F599}"/>
              </a:ext>
            </a:extLst>
          </p:cNvPr>
          <p:cNvSpPr txBox="1"/>
          <p:nvPr/>
        </p:nvSpPr>
        <p:spPr>
          <a:xfrm>
            <a:off x="287215" y="6400412"/>
            <a:ext cx="22801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Photo by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Taylor Vick</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Unsplash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A98CAF4E-3A98-4B18-BEA2-DD90AA12100A}"/>
              </a:ext>
            </a:extLst>
          </p:cNvPr>
          <p:cNvSpPr txBox="1">
            <a:spLocks/>
          </p:cNvSpPr>
          <p:nvPr/>
        </p:nvSpPr>
        <p:spPr>
          <a:xfrm>
            <a:off x="2733098" y="5329102"/>
            <a:ext cx="7326538" cy="444513"/>
          </a:xfrm>
          <a:prstGeom prst="rect">
            <a:avLst/>
          </a:prstGeom>
          <a:solidFill>
            <a:schemeClr val="tx2">
              <a:lumMod val="50000"/>
              <a:alpha val="54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800" b="0" i="0" u="none" strike="noStrike" kern="1200" cap="none" spc="0" normalizeH="0" baseline="0" noProof="0" dirty="0">
                <a:ln>
                  <a:noFill/>
                </a:ln>
                <a:solidFill>
                  <a:srgbClr val="ED7D31"/>
                </a:solidFill>
                <a:effectLst/>
                <a:uLnTx/>
                <a:uFillTx/>
                <a:latin typeface="Calibri" panose="020F0502020204030204"/>
                <a:ea typeface="+mn-ea"/>
                <a:cs typeface="+mn-cs"/>
              </a:rPr>
              <a:t>Computers will do the same thing </a:t>
            </a:r>
            <a:r>
              <a:rPr kumimoji="0" lang="en-GB" sz="4800" b="0" i="0" u="none" strike="noStrike" kern="1200" cap="none" spc="0" normalizeH="0" baseline="0" noProof="0" dirty="0" err="1">
                <a:ln>
                  <a:noFill/>
                </a:ln>
                <a:solidFill>
                  <a:srgbClr val="ED7D31"/>
                </a:solidFill>
                <a:effectLst/>
                <a:uLnTx/>
                <a:uFillTx/>
                <a:latin typeface="Calibri" panose="020F0502020204030204"/>
                <a:ea typeface="+mn-ea"/>
                <a:cs typeface="+mn-cs"/>
              </a:rPr>
              <a:t>everytime</a:t>
            </a:r>
            <a:endParaRPr kumimoji="0" lang="en-GB" sz="4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74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5226" cy="6856286"/>
          </a:xfrm>
          <a:prstGeom prst="rect">
            <a:avLst/>
          </a:prstGeom>
        </p:spPr>
      </p:pic>
      <p:sp>
        <p:nvSpPr>
          <p:cNvPr id="3" name="Object 2"/>
          <p:cNvSpPr/>
          <p:nvPr/>
        </p:nvSpPr>
        <p:spPr>
          <a:xfrm>
            <a:off x="476131" y="3167312"/>
            <a:ext cx="3142464" cy="502765"/>
          </a:xfrm>
          <a:prstGeom prst="rect">
            <a:avLst/>
          </a:prstGeom>
          <a:noFill/>
        </p:spPr>
        <p:txBody>
          <a:bodyPr wrap="square" lIns="0" tIns="0" rIns="0" bIns="0" rtlCol="0" anchor="t"/>
          <a:lstStyle/>
          <a:p>
            <a:pPr algn="l">
              <a:lnSpc>
                <a:spcPts val="3960"/>
              </a:lnSpc>
              <a:buNone/>
            </a:pPr>
            <a:r>
              <a:rPr lang="en-US" sz="3750" b="1" dirty="0">
                <a:solidFill>
                  <a:srgbClr val="000000"/>
                </a:solidFill>
                <a:latin typeface="Source Sans Pro" pitchFamily="34" charset="0"/>
                <a:ea typeface="Source Sans Pro" pitchFamily="34" charset="-122"/>
                <a:cs typeface="Source Sans Pro" pitchFamily="34" charset="-120"/>
              </a:rPr>
              <a:t>What Else?</a:t>
            </a:r>
            <a:endParaRPr lang="en-US" dirty="0"/>
          </a:p>
        </p:txBody>
      </p:sp>
      <p:sp>
        <p:nvSpPr>
          <p:cNvPr id="4" name="Object 3"/>
          <p:cNvSpPr/>
          <p:nvPr/>
        </p:nvSpPr>
        <p:spPr>
          <a:xfrm>
            <a:off x="4285178" y="1166521"/>
            <a:ext cx="714196" cy="714196"/>
          </a:xfrm>
          <a:prstGeom prst="rect">
            <a:avLst/>
          </a:prstGeom>
          <a:noFill/>
          <a:ln w="50800">
            <a:solidFill>
              <a:srgbClr val="4472C4"/>
            </a:solidFill>
            <a:prstDash val="solid"/>
            <a:miter lim="800000"/>
          </a:ln>
        </p:spPr>
        <p:txBody>
          <a:bodyPr/>
          <a:lstStyle/>
          <a:p>
            <a:endParaRPr lang="en-GB"/>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103" y="1360414"/>
            <a:ext cx="238065" cy="352337"/>
          </a:xfrm>
          <a:prstGeom prst="rect">
            <a:avLst/>
          </a:prstGeom>
        </p:spPr>
      </p:pic>
      <p:sp>
        <p:nvSpPr>
          <p:cNvPr id="6" name="Object 5"/>
          <p:cNvSpPr/>
          <p:nvPr/>
        </p:nvSpPr>
        <p:spPr>
          <a:xfrm>
            <a:off x="5189827" y="1119056"/>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Auditing</a:t>
            </a:r>
            <a:endParaRPr lang="en-US" dirty="0"/>
          </a:p>
        </p:txBody>
      </p:sp>
      <p:sp>
        <p:nvSpPr>
          <p:cNvPr id="7" name="Object 6"/>
          <p:cNvSpPr/>
          <p:nvPr/>
        </p:nvSpPr>
        <p:spPr>
          <a:xfrm>
            <a:off x="5189827" y="1449372"/>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Auditing provides accountability and visibility into changes</a:t>
            </a:r>
            <a:endParaRPr lang="en-US" dirty="0"/>
          </a:p>
        </p:txBody>
      </p:sp>
      <p:sp>
        <p:nvSpPr>
          <p:cNvPr id="8" name="Object 7"/>
          <p:cNvSpPr/>
          <p:nvPr/>
        </p:nvSpPr>
        <p:spPr>
          <a:xfrm>
            <a:off x="4285178" y="2356848"/>
            <a:ext cx="714196" cy="714196"/>
          </a:xfrm>
          <a:prstGeom prst="rect">
            <a:avLst/>
          </a:prstGeom>
          <a:noFill/>
          <a:ln w="50800">
            <a:solidFill>
              <a:srgbClr val="4472C4"/>
            </a:solidFill>
            <a:prstDash val="solid"/>
            <a:miter lim="800000"/>
          </a:ln>
        </p:spPr>
        <p:txBody>
          <a:bodyPr/>
          <a:lstStyle/>
          <a:p>
            <a:endParaRPr lang="en-GB"/>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887" y="2546557"/>
            <a:ext cx="342814" cy="342814"/>
          </a:xfrm>
          <a:prstGeom prst="rect">
            <a:avLst/>
          </a:prstGeom>
        </p:spPr>
      </p:pic>
      <p:sp>
        <p:nvSpPr>
          <p:cNvPr id="10" name="Object 9"/>
          <p:cNvSpPr/>
          <p:nvPr/>
        </p:nvSpPr>
        <p:spPr>
          <a:xfrm>
            <a:off x="5189827" y="2309384"/>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Testing</a:t>
            </a:r>
            <a:endParaRPr lang="en-US" dirty="0"/>
          </a:p>
        </p:txBody>
      </p:sp>
      <p:sp>
        <p:nvSpPr>
          <p:cNvPr id="11" name="Object 10"/>
          <p:cNvSpPr/>
          <p:nvPr/>
        </p:nvSpPr>
        <p:spPr>
          <a:xfrm>
            <a:off x="5189827" y="2639700"/>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Testing ensures quality and identifies risks</a:t>
            </a:r>
            <a:endParaRPr lang="en-US" dirty="0"/>
          </a:p>
        </p:txBody>
      </p:sp>
      <p:sp>
        <p:nvSpPr>
          <p:cNvPr id="12" name="Object 11"/>
          <p:cNvSpPr/>
          <p:nvPr/>
        </p:nvSpPr>
        <p:spPr>
          <a:xfrm>
            <a:off x="4285178" y="3547175"/>
            <a:ext cx="714196" cy="714196"/>
          </a:xfrm>
          <a:prstGeom prst="rect">
            <a:avLst/>
          </a:prstGeom>
          <a:noFill/>
          <a:ln w="50800">
            <a:solidFill>
              <a:srgbClr val="4472C4"/>
            </a:solidFill>
            <a:prstDash val="solid"/>
            <a:miter lim="800000"/>
          </a:ln>
        </p:spPr>
        <p:txBody>
          <a:bodyPr/>
          <a:lstStyle/>
          <a:p>
            <a:endParaRPr lang="en-GB"/>
          </a:p>
        </p:txBody>
      </p:sp>
      <p:pic>
        <p:nvPicPr>
          <p:cNvPr id="13" name="Object 1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6734" y="3736884"/>
            <a:ext cx="257111" cy="342814"/>
          </a:xfrm>
          <a:prstGeom prst="rect">
            <a:avLst/>
          </a:prstGeom>
        </p:spPr>
      </p:pic>
      <p:sp>
        <p:nvSpPr>
          <p:cNvPr id="14" name="Object 13"/>
          <p:cNvSpPr/>
          <p:nvPr/>
        </p:nvSpPr>
        <p:spPr>
          <a:xfrm>
            <a:off x="5189827" y="349971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Dashboards</a:t>
            </a:r>
            <a:endParaRPr lang="en-US" dirty="0"/>
          </a:p>
        </p:txBody>
      </p:sp>
      <p:sp>
        <p:nvSpPr>
          <p:cNvPr id="15" name="Object 14"/>
          <p:cNvSpPr/>
          <p:nvPr/>
        </p:nvSpPr>
        <p:spPr>
          <a:xfrm>
            <a:off x="5189827" y="3830027"/>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Dashboards provide pretty pictures for management</a:t>
            </a:r>
            <a:endParaRPr lang="en-US" dirty="0"/>
          </a:p>
        </p:txBody>
      </p:sp>
      <p:sp>
        <p:nvSpPr>
          <p:cNvPr id="16" name="Object 15"/>
          <p:cNvSpPr/>
          <p:nvPr/>
        </p:nvSpPr>
        <p:spPr>
          <a:xfrm>
            <a:off x="4285178" y="4737503"/>
            <a:ext cx="714196" cy="714196"/>
          </a:xfrm>
          <a:prstGeom prst="rect">
            <a:avLst/>
          </a:prstGeom>
          <a:noFill/>
          <a:ln w="50800">
            <a:solidFill>
              <a:srgbClr val="4472C4"/>
            </a:solidFill>
            <a:prstDash val="solid"/>
            <a:miter lim="800000"/>
          </a:ln>
        </p:spPr>
        <p:txBody>
          <a:bodyPr/>
          <a:lstStyle/>
          <a:p>
            <a:endParaRPr lang="en-GB"/>
          </a:p>
        </p:txBody>
      </p:sp>
      <p:pic>
        <p:nvPicPr>
          <p:cNvPr id="17" name="Object 1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87441" y="4948135"/>
            <a:ext cx="314246" cy="295201"/>
          </a:xfrm>
          <a:prstGeom prst="rect">
            <a:avLst/>
          </a:prstGeom>
        </p:spPr>
      </p:pic>
      <p:sp>
        <p:nvSpPr>
          <p:cNvPr id="18" name="Object 17"/>
          <p:cNvSpPr/>
          <p:nvPr/>
        </p:nvSpPr>
        <p:spPr>
          <a:xfrm>
            <a:off x="5189827" y="480907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Repeatability</a:t>
            </a:r>
            <a:endParaRPr lang="en-US" dirty="0"/>
          </a:p>
        </p:txBody>
      </p:sp>
      <p:sp>
        <p:nvSpPr>
          <p:cNvPr id="19" name="Object 18"/>
          <p:cNvSpPr/>
          <p:nvPr/>
        </p:nvSpPr>
        <p:spPr>
          <a:xfrm>
            <a:off x="5189827" y="5139387"/>
            <a:ext cx="2828218" cy="23880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DRY - Don't Repeat Yourself</a:t>
            </a:r>
            <a:endParaRPr lang="en-US" dirty="0"/>
          </a:p>
        </p:txBody>
      </p:sp>
      <p:sp>
        <p:nvSpPr>
          <p:cNvPr id="20" name="Object 19"/>
          <p:cNvSpPr/>
          <p:nvPr/>
        </p:nvSpPr>
        <p:spPr>
          <a:xfrm>
            <a:off x="8237065" y="1166521"/>
            <a:ext cx="714196" cy="714196"/>
          </a:xfrm>
          <a:prstGeom prst="rect">
            <a:avLst/>
          </a:prstGeom>
          <a:noFill/>
          <a:ln w="50800">
            <a:solidFill>
              <a:srgbClr val="4472C4"/>
            </a:solidFill>
            <a:prstDash val="solid"/>
            <a:miter lim="800000"/>
          </a:ln>
        </p:spPr>
        <p:txBody>
          <a:bodyPr/>
          <a:lstStyle/>
          <a:p>
            <a:endParaRPr lang="en-GB"/>
          </a:p>
        </p:txBody>
      </p:sp>
      <p:pic>
        <p:nvPicPr>
          <p:cNvPr id="21" name="Object 20"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34919" y="1345063"/>
            <a:ext cx="323769" cy="361860"/>
          </a:xfrm>
          <a:prstGeom prst="rect">
            <a:avLst/>
          </a:prstGeom>
        </p:spPr>
      </p:pic>
      <p:sp>
        <p:nvSpPr>
          <p:cNvPr id="22" name="Object 21"/>
          <p:cNvSpPr/>
          <p:nvPr/>
        </p:nvSpPr>
        <p:spPr>
          <a:xfrm>
            <a:off x="9141714" y="1119056"/>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Cadence</a:t>
            </a:r>
            <a:endParaRPr lang="en-US" dirty="0"/>
          </a:p>
        </p:txBody>
      </p:sp>
      <p:sp>
        <p:nvSpPr>
          <p:cNvPr id="23" name="Object 22"/>
          <p:cNvSpPr/>
          <p:nvPr/>
        </p:nvSpPr>
        <p:spPr>
          <a:xfrm>
            <a:off x="9141714" y="1449372"/>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Improve the speed of doing the same thing again and again</a:t>
            </a:r>
            <a:endParaRPr lang="en-US" dirty="0"/>
          </a:p>
        </p:txBody>
      </p:sp>
      <p:sp>
        <p:nvSpPr>
          <p:cNvPr id="24" name="Object 23"/>
          <p:cNvSpPr/>
          <p:nvPr/>
        </p:nvSpPr>
        <p:spPr>
          <a:xfrm>
            <a:off x="8237065" y="2356848"/>
            <a:ext cx="714196" cy="714196"/>
          </a:xfrm>
          <a:prstGeom prst="rect">
            <a:avLst/>
          </a:prstGeom>
          <a:noFill/>
          <a:ln w="50800">
            <a:solidFill>
              <a:srgbClr val="4472C4"/>
            </a:solidFill>
            <a:prstDash val="solid"/>
            <a:miter lim="800000"/>
          </a:ln>
        </p:spPr>
        <p:txBody>
          <a:bodyPr/>
          <a:lstStyle/>
          <a:p>
            <a:endParaRPr lang="en-GB"/>
          </a:p>
        </p:txBody>
      </p:sp>
      <p:pic>
        <p:nvPicPr>
          <p:cNvPr id="25" name="Object 24"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18404" y="2563295"/>
            <a:ext cx="352337" cy="295201"/>
          </a:xfrm>
          <a:prstGeom prst="rect">
            <a:avLst/>
          </a:prstGeom>
        </p:spPr>
      </p:pic>
      <p:sp>
        <p:nvSpPr>
          <p:cNvPr id="26" name="Object 25"/>
          <p:cNvSpPr/>
          <p:nvPr/>
        </p:nvSpPr>
        <p:spPr>
          <a:xfrm>
            <a:off x="9141714" y="2309384"/>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Accountability</a:t>
            </a:r>
            <a:endParaRPr lang="en-US" dirty="0"/>
          </a:p>
        </p:txBody>
      </p:sp>
      <p:sp>
        <p:nvSpPr>
          <p:cNvPr id="27" name="Object 26"/>
          <p:cNvSpPr/>
          <p:nvPr/>
        </p:nvSpPr>
        <p:spPr>
          <a:xfrm>
            <a:off x="9141714" y="2639700"/>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Why was this change made? For what reason? Who approved it?</a:t>
            </a:r>
            <a:endParaRPr lang="en-US" dirty="0"/>
          </a:p>
        </p:txBody>
      </p:sp>
      <p:sp>
        <p:nvSpPr>
          <p:cNvPr id="28" name="Object 27"/>
          <p:cNvSpPr/>
          <p:nvPr/>
        </p:nvSpPr>
        <p:spPr>
          <a:xfrm>
            <a:off x="8237065" y="3547175"/>
            <a:ext cx="714196" cy="714196"/>
          </a:xfrm>
          <a:prstGeom prst="rect">
            <a:avLst/>
          </a:prstGeom>
          <a:noFill/>
          <a:ln w="50800">
            <a:solidFill>
              <a:srgbClr val="4472C4"/>
            </a:solidFill>
            <a:prstDash val="solid"/>
            <a:miter lim="800000"/>
          </a:ln>
        </p:spPr>
        <p:txBody>
          <a:bodyPr/>
          <a:lstStyle/>
          <a:p>
            <a:endParaRPr lang="en-GB"/>
          </a:p>
        </p:txBody>
      </p:sp>
      <p:pic>
        <p:nvPicPr>
          <p:cNvPr id="29" name="Object 28"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26773" y="3728514"/>
            <a:ext cx="342814" cy="295201"/>
          </a:xfrm>
          <a:prstGeom prst="rect">
            <a:avLst/>
          </a:prstGeom>
        </p:spPr>
      </p:pic>
      <p:sp>
        <p:nvSpPr>
          <p:cNvPr id="30" name="Object 29"/>
          <p:cNvSpPr/>
          <p:nvPr/>
        </p:nvSpPr>
        <p:spPr>
          <a:xfrm>
            <a:off x="9141714" y="349971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Disaster Recovery</a:t>
            </a:r>
            <a:endParaRPr lang="en-US" dirty="0"/>
          </a:p>
        </p:txBody>
      </p:sp>
      <p:sp>
        <p:nvSpPr>
          <p:cNvPr id="31" name="Object 30"/>
          <p:cNvSpPr/>
          <p:nvPr/>
        </p:nvSpPr>
        <p:spPr>
          <a:xfrm>
            <a:off x="9141714" y="3830027"/>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If the brown stuff hits the fan can we get back to work?</a:t>
            </a:r>
            <a:endParaRPr lang="en-US" dirty="0"/>
          </a:p>
        </p:txBody>
      </p:sp>
      <p:sp>
        <p:nvSpPr>
          <p:cNvPr id="32" name="Object 31"/>
          <p:cNvSpPr/>
          <p:nvPr/>
        </p:nvSpPr>
        <p:spPr>
          <a:xfrm>
            <a:off x="8237065" y="4737503"/>
            <a:ext cx="714196" cy="714196"/>
          </a:xfrm>
          <a:prstGeom prst="rect">
            <a:avLst/>
          </a:prstGeom>
          <a:noFill/>
          <a:ln w="50800">
            <a:solidFill>
              <a:srgbClr val="4472C4"/>
            </a:solidFill>
            <a:prstDash val="solid"/>
            <a:miter lim="800000"/>
          </a:ln>
        </p:spPr>
        <p:txBody>
          <a:bodyPr/>
          <a:lstStyle/>
          <a:p>
            <a:endParaRPr lang="en-GB"/>
          </a:p>
        </p:txBody>
      </p:sp>
      <p:pic>
        <p:nvPicPr>
          <p:cNvPr id="33" name="Object 32"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05851" y="4969059"/>
            <a:ext cx="380905" cy="266633"/>
          </a:xfrm>
          <a:prstGeom prst="rect">
            <a:avLst/>
          </a:prstGeom>
        </p:spPr>
      </p:pic>
      <p:sp>
        <p:nvSpPr>
          <p:cNvPr id="34" name="Object 33"/>
          <p:cNvSpPr/>
          <p:nvPr/>
        </p:nvSpPr>
        <p:spPr>
          <a:xfrm>
            <a:off x="9141714" y="4690039"/>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Documentation</a:t>
            </a:r>
            <a:endParaRPr lang="en-US" dirty="0"/>
          </a:p>
        </p:txBody>
      </p:sp>
      <p:sp>
        <p:nvSpPr>
          <p:cNvPr id="35" name="Object 34"/>
          <p:cNvSpPr/>
          <p:nvPr/>
        </p:nvSpPr>
        <p:spPr>
          <a:xfrm>
            <a:off x="9141714" y="5020354"/>
            <a:ext cx="2828218" cy="716428"/>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Everyone loves documentation?</a:t>
            </a:r>
            <a:br>
              <a:rPr lang="en-US" sz="1500" dirty="0">
                <a:solidFill>
                  <a:srgbClr val="44546A"/>
                </a:solidFill>
                <a:latin typeface="Source Sans Pro" pitchFamily="34" charset="0"/>
                <a:ea typeface="Source Sans Pro" pitchFamily="34" charset="-122"/>
                <a:cs typeface="Source Sans Pro" pitchFamily="34" charset="-120"/>
              </a:rPr>
            </a:br>
            <a:r>
              <a:rPr lang="en-US" sz="1500" dirty="0">
                <a:solidFill>
                  <a:srgbClr val="44546A"/>
                </a:solidFill>
                <a:latin typeface="Source Sans Pro" pitchFamily="34" charset="0"/>
                <a:ea typeface="Source Sans Pro" pitchFamily="34" charset="-122"/>
                <a:cs typeface="Source Sans Pro" pitchFamily="34" charset="-120"/>
              </a:rPr>
              <a:t>Let's document as we go and better still if we can automate it</a:t>
            </a:r>
            <a:endParaRPr lang="en-US" dirty="0"/>
          </a:p>
        </p:txBody>
      </p:sp>
    </p:spTree>
    <p:extLst>
      <p:ext uri="{BB962C8B-B14F-4D97-AF65-F5344CB8AC3E}">
        <p14:creationId xmlns:p14="http://schemas.microsoft.com/office/powerpoint/2010/main" val="2124211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5226" cy="6856286"/>
          </a:xfrm>
          <a:prstGeom prst="rect">
            <a:avLst/>
          </a:prstGeom>
        </p:spPr>
      </p:pic>
      <p:sp>
        <p:nvSpPr>
          <p:cNvPr id="3" name="Object 2"/>
          <p:cNvSpPr/>
          <p:nvPr/>
        </p:nvSpPr>
        <p:spPr>
          <a:xfrm>
            <a:off x="476131" y="3167312"/>
            <a:ext cx="3142464" cy="502765"/>
          </a:xfrm>
          <a:prstGeom prst="rect">
            <a:avLst/>
          </a:prstGeom>
          <a:noFill/>
        </p:spPr>
        <p:txBody>
          <a:bodyPr wrap="square" lIns="0" tIns="0" rIns="0" bIns="0" rtlCol="0" anchor="t"/>
          <a:lstStyle/>
          <a:p>
            <a:pPr algn="l">
              <a:lnSpc>
                <a:spcPts val="3960"/>
              </a:lnSpc>
              <a:buNone/>
            </a:pPr>
            <a:r>
              <a:rPr lang="en-US" sz="3750" b="1" dirty="0">
                <a:solidFill>
                  <a:srgbClr val="000000"/>
                </a:solidFill>
                <a:latin typeface="Source Sans Pro" pitchFamily="34" charset="0"/>
                <a:ea typeface="Source Sans Pro" pitchFamily="34" charset="-122"/>
                <a:cs typeface="Source Sans Pro" pitchFamily="34" charset="-120"/>
              </a:rPr>
              <a:t>What Else?</a:t>
            </a:r>
            <a:endParaRPr lang="en-US" dirty="0"/>
          </a:p>
        </p:txBody>
      </p:sp>
      <p:sp>
        <p:nvSpPr>
          <p:cNvPr id="4" name="Object 3"/>
          <p:cNvSpPr/>
          <p:nvPr/>
        </p:nvSpPr>
        <p:spPr>
          <a:xfrm>
            <a:off x="4285178" y="1166521"/>
            <a:ext cx="714196" cy="714196"/>
          </a:xfrm>
          <a:prstGeom prst="rect">
            <a:avLst/>
          </a:prstGeom>
          <a:noFill/>
          <a:ln w="50800">
            <a:solidFill>
              <a:srgbClr val="4472C4"/>
            </a:solidFill>
            <a:prstDash val="solid"/>
            <a:miter lim="800000"/>
          </a:ln>
        </p:spPr>
        <p:txBody>
          <a:bodyPr/>
          <a:lstStyle/>
          <a:p>
            <a:endParaRPr lang="en-GB"/>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103" y="1360414"/>
            <a:ext cx="238065" cy="352337"/>
          </a:xfrm>
          <a:prstGeom prst="rect">
            <a:avLst/>
          </a:prstGeom>
        </p:spPr>
      </p:pic>
      <p:sp>
        <p:nvSpPr>
          <p:cNvPr id="6" name="Object 5"/>
          <p:cNvSpPr/>
          <p:nvPr/>
        </p:nvSpPr>
        <p:spPr>
          <a:xfrm>
            <a:off x="5189827" y="1119056"/>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Auditing</a:t>
            </a:r>
            <a:endParaRPr lang="en-US" dirty="0"/>
          </a:p>
        </p:txBody>
      </p:sp>
      <p:sp>
        <p:nvSpPr>
          <p:cNvPr id="7" name="Object 6"/>
          <p:cNvSpPr/>
          <p:nvPr/>
        </p:nvSpPr>
        <p:spPr>
          <a:xfrm>
            <a:off x="5189827" y="1449372"/>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Auditing provides accountability and visibility into changes</a:t>
            </a:r>
            <a:endParaRPr lang="en-US" dirty="0">
              <a:solidFill>
                <a:schemeClr val="bg1">
                  <a:lumMod val="75000"/>
                </a:schemeClr>
              </a:solidFill>
            </a:endParaRPr>
          </a:p>
        </p:txBody>
      </p:sp>
      <p:sp>
        <p:nvSpPr>
          <p:cNvPr id="8" name="Object 7"/>
          <p:cNvSpPr/>
          <p:nvPr/>
        </p:nvSpPr>
        <p:spPr>
          <a:xfrm>
            <a:off x="4285178" y="2356848"/>
            <a:ext cx="714196" cy="714196"/>
          </a:xfrm>
          <a:prstGeom prst="rect">
            <a:avLst/>
          </a:prstGeom>
          <a:noFill/>
          <a:ln w="50800">
            <a:solidFill>
              <a:srgbClr val="4472C4"/>
            </a:solidFill>
            <a:prstDash val="solid"/>
            <a:miter lim="800000"/>
          </a:ln>
        </p:spPr>
        <p:txBody>
          <a:bodyPr/>
          <a:lstStyle/>
          <a:p>
            <a:endParaRPr lang="en-GB"/>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887" y="2546557"/>
            <a:ext cx="342814" cy="342814"/>
          </a:xfrm>
          <a:prstGeom prst="rect">
            <a:avLst/>
          </a:prstGeom>
        </p:spPr>
      </p:pic>
      <p:sp>
        <p:nvSpPr>
          <p:cNvPr id="10" name="Object 9"/>
          <p:cNvSpPr/>
          <p:nvPr/>
        </p:nvSpPr>
        <p:spPr>
          <a:xfrm>
            <a:off x="5189827" y="2309384"/>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Testing</a:t>
            </a:r>
            <a:endParaRPr lang="en-US" dirty="0"/>
          </a:p>
        </p:txBody>
      </p:sp>
      <p:sp>
        <p:nvSpPr>
          <p:cNvPr id="11" name="Object 10"/>
          <p:cNvSpPr/>
          <p:nvPr/>
        </p:nvSpPr>
        <p:spPr>
          <a:xfrm>
            <a:off x="5189827" y="2639700"/>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Testing ensures quality and identifies risks</a:t>
            </a:r>
            <a:endParaRPr lang="en-US" dirty="0">
              <a:solidFill>
                <a:schemeClr val="bg1">
                  <a:lumMod val="75000"/>
                </a:schemeClr>
              </a:solidFill>
            </a:endParaRPr>
          </a:p>
        </p:txBody>
      </p:sp>
      <p:sp>
        <p:nvSpPr>
          <p:cNvPr id="12" name="Object 11"/>
          <p:cNvSpPr/>
          <p:nvPr/>
        </p:nvSpPr>
        <p:spPr>
          <a:xfrm>
            <a:off x="4285178" y="3547175"/>
            <a:ext cx="714196" cy="714196"/>
          </a:xfrm>
          <a:prstGeom prst="rect">
            <a:avLst/>
          </a:prstGeom>
          <a:noFill/>
          <a:ln w="50800">
            <a:solidFill>
              <a:srgbClr val="4472C4"/>
            </a:solidFill>
            <a:prstDash val="solid"/>
            <a:miter lim="800000"/>
          </a:ln>
        </p:spPr>
        <p:txBody>
          <a:bodyPr/>
          <a:lstStyle/>
          <a:p>
            <a:endParaRPr lang="en-GB"/>
          </a:p>
        </p:txBody>
      </p:sp>
      <p:pic>
        <p:nvPicPr>
          <p:cNvPr id="13" name="Object 1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6734" y="3736884"/>
            <a:ext cx="257111" cy="342814"/>
          </a:xfrm>
          <a:prstGeom prst="rect">
            <a:avLst/>
          </a:prstGeom>
        </p:spPr>
      </p:pic>
      <p:sp>
        <p:nvSpPr>
          <p:cNvPr id="14" name="Object 13"/>
          <p:cNvSpPr/>
          <p:nvPr/>
        </p:nvSpPr>
        <p:spPr>
          <a:xfrm>
            <a:off x="5189827" y="349971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Dashboards</a:t>
            </a:r>
            <a:endParaRPr lang="en-US" dirty="0"/>
          </a:p>
        </p:txBody>
      </p:sp>
      <p:sp>
        <p:nvSpPr>
          <p:cNvPr id="15" name="Object 14"/>
          <p:cNvSpPr/>
          <p:nvPr/>
        </p:nvSpPr>
        <p:spPr>
          <a:xfrm>
            <a:off x="5189827" y="3830027"/>
            <a:ext cx="2828218" cy="477619"/>
          </a:xfrm>
          <a:prstGeom prst="rect">
            <a:avLst/>
          </a:prstGeom>
          <a:noFill/>
        </p:spPr>
        <p:txBody>
          <a:bodyPr wrap="square" lIns="0" tIns="0" rIns="0" bIns="0" rtlCol="0" anchor="t"/>
          <a:lstStyle/>
          <a:p>
            <a:pPr algn="l">
              <a:lnSpc>
                <a:spcPts val="1881"/>
              </a:lnSpc>
              <a:spcBef>
                <a:spcPts val="687"/>
              </a:spcBef>
              <a:buNone/>
            </a:pPr>
            <a:r>
              <a:rPr lang="en-US" sz="1400" b="1" dirty="0">
                <a:solidFill>
                  <a:srgbClr val="44546A"/>
                </a:solidFill>
                <a:latin typeface="Source Sans Pro" pitchFamily="34" charset="0"/>
                <a:ea typeface="Source Sans Pro" pitchFamily="34" charset="-122"/>
                <a:cs typeface="Source Sans Pro" pitchFamily="34" charset="-120"/>
              </a:rPr>
              <a:t>Dashboards enable quick and easy view of important information</a:t>
            </a:r>
            <a:endParaRPr lang="en-US" sz="1400" b="1" dirty="0"/>
          </a:p>
        </p:txBody>
      </p:sp>
      <p:sp>
        <p:nvSpPr>
          <p:cNvPr id="16" name="Object 15"/>
          <p:cNvSpPr/>
          <p:nvPr/>
        </p:nvSpPr>
        <p:spPr>
          <a:xfrm>
            <a:off x="4285178" y="4737503"/>
            <a:ext cx="714196" cy="714196"/>
          </a:xfrm>
          <a:prstGeom prst="rect">
            <a:avLst/>
          </a:prstGeom>
          <a:noFill/>
          <a:ln w="50800">
            <a:solidFill>
              <a:srgbClr val="4472C4"/>
            </a:solidFill>
            <a:prstDash val="solid"/>
            <a:miter lim="800000"/>
          </a:ln>
        </p:spPr>
        <p:txBody>
          <a:bodyPr/>
          <a:lstStyle/>
          <a:p>
            <a:endParaRPr lang="en-GB"/>
          </a:p>
        </p:txBody>
      </p:sp>
      <p:pic>
        <p:nvPicPr>
          <p:cNvPr id="17" name="Object 1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87441" y="4948135"/>
            <a:ext cx="314246" cy="295201"/>
          </a:xfrm>
          <a:prstGeom prst="rect">
            <a:avLst/>
          </a:prstGeom>
        </p:spPr>
      </p:pic>
      <p:sp>
        <p:nvSpPr>
          <p:cNvPr id="18" name="Object 17"/>
          <p:cNvSpPr/>
          <p:nvPr/>
        </p:nvSpPr>
        <p:spPr>
          <a:xfrm>
            <a:off x="5189827" y="480907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Repeatability</a:t>
            </a:r>
            <a:endParaRPr lang="en-US" dirty="0"/>
          </a:p>
        </p:txBody>
      </p:sp>
      <p:sp>
        <p:nvSpPr>
          <p:cNvPr id="19" name="Object 18"/>
          <p:cNvSpPr/>
          <p:nvPr/>
        </p:nvSpPr>
        <p:spPr>
          <a:xfrm>
            <a:off x="5189827" y="5139387"/>
            <a:ext cx="2828218" cy="23880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DRY - Don't Repeat Yourself</a:t>
            </a:r>
            <a:endParaRPr lang="en-US" dirty="0">
              <a:solidFill>
                <a:schemeClr val="bg1">
                  <a:lumMod val="75000"/>
                </a:schemeClr>
              </a:solidFill>
            </a:endParaRPr>
          </a:p>
        </p:txBody>
      </p:sp>
      <p:sp>
        <p:nvSpPr>
          <p:cNvPr id="20" name="Object 19"/>
          <p:cNvSpPr/>
          <p:nvPr/>
        </p:nvSpPr>
        <p:spPr>
          <a:xfrm>
            <a:off x="8237065" y="1166521"/>
            <a:ext cx="714196" cy="714196"/>
          </a:xfrm>
          <a:prstGeom prst="rect">
            <a:avLst/>
          </a:prstGeom>
          <a:noFill/>
          <a:ln w="50800">
            <a:solidFill>
              <a:srgbClr val="4472C4"/>
            </a:solidFill>
            <a:prstDash val="solid"/>
            <a:miter lim="800000"/>
          </a:ln>
        </p:spPr>
        <p:txBody>
          <a:bodyPr/>
          <a:lstStyle/>
          <a:p>
            <a:endParaRPr lang="en-GB"/>
          </a:p>
        </p:txBody>
      </p:sp>
      <p:pic>
        <p:nvPicPr>
          <p:cNvPr id="21" name="Object 20"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34919" y="1345063"/>
            <a:ext cx="323769" cy="361860"/>
          </a:xfrm>
          <a:prstGeom prst="rect">
            <a:avLst/>
          </a:prstGeom>
        </p:spPr>
      </p:pic>
      <p:sp>
        <p:nvSpPr>
          <p:cNvPr id="22" name="Object 21"/>
          <p:cNvSpPr/>
          <p:nvPr/>
        </p:nvSpPr>
        <p:spPr>
          <a:xfrm>
            <a:off x="9141714" y="1119056"/>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Cadence</a:t>
            </a:r>
            <a:endParaRPr lang="en-US" dirty="0"/>
          </a:p>
        </p:txBody>
      </p:sp>
      <p:sp>
        <p:nvSpPr>
          <p:cNvPr id="23" name="Object 22"/>
          <p:cNvSpPr/>
          <p:nvPr/>
        </p:nvSpPr>
        <p:spPr>
          <a:xfrm>
            <a:off x="9141714" y="1449372"/>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Improve the speed of doing the same thing again and again</a:t>
            </a:r>
            <a:endParaRPr lang="en-US" dirty="0">
              <a:solidFill>
                <a:schemeClr val="bg1">
                  <a:lumMod val="75000"/>
                </a:schemeClr>
              </a:solidFill>
            </a:endParaRPr>
          </a:p>
        </p:txBody>
      </p:sp>
      <p:sp>
        <p:nvSpPr>
          <p:cNvPr id="24" name="Object 23"/>
          <p:cNvSpPr/>
          <p:nvPr/>
        </p:nvSpPr>
        <p:spPr>
          <a:xfrm>
            <a:off x="8237065" y="2356848"/>
            <a:ext cx="714196" cy="714196"/>
          </a:xfrm>
          <a:prstGeom prst="rect">
            <a:avLst/>
          </a:prstGeom>
          <a:noFill/>
          <a:ln w="50800">
            <a:solidFill>
              <a:srgbClr val="4472C4"/>
            </a:solidFill>
            <a:prstDash val="solid"/>
            <a:miter lim="800000"/>
          </a:ln>
        </p:spPr>
        <p:txBody>
          <a:bodyPr/>
          <a:lstStyle/>
          <a:p>
            <a:endParaRPr lang="en-GB"/>
          </a:p>
        </p:txBody>
      </p:sp>
      <p:pic>
        <p:nvPicPr>
          <p:cNvPr id="25" name="Object 24"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18404" y="2563295"/>
            <a:ext cx="352337" cy="295201"/>
          </a:xfrm>
          <a:prstGeom prst="rect">
            <a:avLst/>
          </a:prstGeom>
        </p:spPr>
      </p:pic>
      <p:sp>
        <p:nvSpPr>
          <p:cNvPr id="26" name="Object 25"/>
          <p:cNvSpPr/>
          <p:nvPr/>
        </p:nvSpPr>
        <p:spPr>
          <a:xfrm>
            <a:off x="9141714" y="2309384"/>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Accountability</a:t>
            </a:r>
            <a:endParaRPr lang="en-US" dirty="0"/>
          </a:p>
        </p:txBody>
      </p:sp>
      <p:sp>
        <p:nvSpPr>
          <p:cNvPr id="27" name="Object 26"/>
          <p:cNvSpPr/>
          <p:nvPr/>
        </p:nvSpPr>
        <p:spPr>
          <a:xfrm>
            <a:off x="9141714" y="2639700"/>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Why was this change made? For what reason? Who approved it?</a:t>
            </a:r>
            <a:endParaRPr lang="en-US" dirty="0">
              <a:solidFill>
                <a:schemeClr val="bg1">
                  <a:lumMod val="75000"/>
                </a:schemeClr>
              </a:solidFill>
            </a:endParaRPr>
          </a:p>
        </p:txBody>
      </p:sp>
      <p:sp>
        <p:nvSpPr>
          <p:cNvPr id="28" name="Object 27"/>
          <p:cNvSpPr/>
          <p:nvPr/>
        </p:nvSpPr>
        <p:spPr>
          <a:xfrm>
            <a:off x="8237065" y="3547175"/>
            <a:ext cx="714196" cy="714196"/>
          </a:xfrm>
          <a:prstGeom prst="rect">
            <a:avLst/>
          </a:prstGeom>
          <a:noFill/>
          <a:ln w="50800">
            <a:solidFill>
              <a:srgbClr val="4472C4"/>
            </a:solidFill>
            <a:prstDash val="solid"/>
            <a:miter lim="800000"/>
          </a:ln>
        </p:spPr>
        <p:txBody>
          <a:bodyPr/>
          <a:lstStyle/>
          <a:p>
            <a:endParaRPr lang="en-GB"/>
          </a:p>
        </p:txBody>
      </p:sp>
      <p:pic>
        <p:nvPicPr>
          <p:cNvPr id="29" name="Object 28"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26773" y="3728514"/>
            <a:ext cx="342814" cy="295201"/>
          </a:xfrm>
          <a:prstGeom prst="rect">
            <a:avLst/>
          </a:prstGeom>
        </p:spPr>
      </p:pic>
      <p:sp>
        <p:nvSpPr>
          <p:cNvPr id="30" name="Object 29"/>
          <p:cNvSpPr/>
          <p:nvPr/>
        </p:nvSpPr>
        <p:spPr>
          <a:xfrm>
            <a:off x="9141714" y="349971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Disaster Recovery</a:t>
            </a:r>
            <a:endParaRPr lang="en-US" dirty="0"/>
          </a:p>
        </p:txBody>
      </p:sp>
      <p:sp>
        <p:nvSpPr>
          <p:cNvPr id="31" name="Object 30"/>
          <p:cNvSpPr/>
          <p:nvPr/>
        </p:nvSpPr>
        <p:spPr>
          <a:xfrm>
            <a:off x="9141714" y="3830027"/>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If the brown stuff hits the fan, can we get back to work?</a:t>
            </a:r>
            <a:endParaRPr lang="en-US" dirty="0">
              <a:solidFill>
                <a:schemeClr val="bg1">
                  <a:lumMod val="75000"/>
                </a:schemeClr>
              </a:solidFill>
            </a:endParaRPr>
          </a:p>
        </p:txBody>
      </p:sp>
      <p:sp>
        <p:nvSpPr>
          <p:cNvPr id="32" name="Object 31"/>
          <p:cNvSpPr/>
          <p:nvPr/>
        </p:nvSpPr>
        <p:spPr>
          <a:xfrm>
            <a:off x="8237065" y="4737503"/>
            <a:ext cx="714196" cy="714196"/>
          </a:xfrm>
          <a:prstGeom prst="rect">
            <a:avLst/>
          </a:prstGeom>
          <a:noFill/>
          <a:ln w="50800">
            <a:solidFill>
              <a:srgbClr val="4472C4"/>
            </a:solidFill>
            <a:prstDash val="solid"/>
            <a:miter lim="800000"/>
          </a:ln>
        </p:spPr>
        <p:txBody>
          <a:bodyPr/>
          <a:lstStyle/>
          <a:p>
            <a:endParaRPr lang="en-GB"/>
          </a:p>
        </p:txBody>
      </p:sp>
      <p:pic>
        <p:nvPicPr>
          <p:cNvPr id="33" name="Object 32"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05851" y="4969059"/>
            <a:ext cx="380905" cy="266633"/>
          </a:xfrm>
          <a:prstGeom prst="rect">
            <a:avLst/>
          </a:prstGeom>
        </p:spPr>
      </p:pic>
      <p:sp>
        <p:nvSpPr>
          <p:cNvPr id="34" name="Object 33"/>
          <p:cNvSpPr/>
          <p:nvPr/>
        </p:nvSpPr>
        <p:spPr>
          <a:xfrm>
            <a:off x="9141714" y="4690039"/>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Documentation</a:t>
            </a:r>
            <a:endParaRPr lang="en-US" dirty="0"/>
          </a:p>
        </p:txBody>
      </p:sp>
      <p:sp>
        <p:nvSpPr>
          <p:cNvPr id="35" name="Object 34"/>
          <p:cNvSpPr/>
          <p:nvPr/>
        </p:nvSpPr>
        <p:spPr>
          <a:xfrm>
            <a:off x="9141714" y="5020354"/>
            <a:ext cx="2828218" cy="716428"/>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Everyone loves documentation?</a:t>
            </a:r>
            <a:br>
              <a:rPr lang="en-US" sz="1500" dirty="0">
                <a:solidFill>
                  <a:schemeClr val="bg1">
                    <a:lumMod val="75000"/>
                  </a:schemeClr>
                </a:solidFill>
                <a:latin typeface="Source Sans Pro" pitchFamily="34" charset="0"/>
                <a:ea typeface="Source Sans Pro" pitchFamily="34" charset="-122"/>
                <a:cs typeface="Source Sans Pro" pitchFamily="34" charset="-120"/>
              </a:rPr>
            </a:br>
            <a:r>
              <a:rPr lang="en-US" sz="1500" dirty="0">
                <a:solidFill>
                  <a:schemeClr val="bg1">
                    <a:lumMod val="75000"/>
                  </a:schemeClr>
                </a:solidFill>
                <a:latin typeface="Source Sans Pro" pitchFamily="34" charset="0"/>
                <a:ea typeface="Source Sans Pro" pitchFamily="34" charset="-122"/>
                <a:cs typeface="Source Sans Pro" pitchFamily="34" charset="-120"/>
              </a:rPr>
              <a:t>Let's document as we go and better still if we can automate it</a:t>
            </a:r>
            <a:endParaRPr lang="en-US" dirty="0">
              <a:solidFill>
                <a:schemeClr val="bg1">
                  <a:lumMod val="75000"/>
                </a:schemeClr>
              </a:solidFill>
            </a:endParaRPr>
          </a:p>
        </p:txBody>
      </p:sp>
    </p:spTree>
    <p:extLst>
      <p:ext uri="{BB962C8B-B14F-4D97-AF65-F5344CB8AC3E}">
        <p14:creationId xmlns:p14="http://schemas.microsoft.com/office/powerpoint/2010/main" val="4205732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
    <p:bg>
      <p:bgPr>
        <a:solidFill>
          <a:srgbClr val="4472C4"/>
        </a:solidFill>
        <a:effectLst/>
      </p:bgPr>
    </p:bg>
    <p:spTree>
      <p:nvGrpSpPr>
        <p:cNvPr id="1" name=""/>
        <p:cNvGrpSpPr/>
        <p:nvPr/>
      </p:nvGrpSpPr>
      <p:grpSpPr>
        <a:xfrm>
          <a:off x="0" y="0"/>
          <a:ext cx="0" cy="0"/>
          <a:chOff x="0" y="0"/>
          <a:chExt cx="0" cy="0"/>
        </a:xfrm>
      </p:grpSpPr>
      <p:sp>
        <p:nvSpPr>
          <p:cNvPr id="2" name="Object 1"/>
          <p:cNvSpPr/>
          <p:nvPr/>
        </p:nvSpPr>
        <p:spPr>
          <a:xfrm>
            <a:off x="95226" y="95226"/>
            <a:ext cx="11998500" cy="6665833"/>
          </a:xfrm>
          <a:prstGeom prst="rect">
            <a:avLst/>
          </a:prstGeom>
          <a:solidFill>
            <a:srgbClr val="4472C4"/>
          </a:solidFill>
        </p:spPr>
        <p:txBody>
          <a:bodyPr/>
          <a:lstStyle/>
          <a:p>
            <a:endParaRPr lang="en-GB"/>
          </a:p>
        </p:txBody>
      </p:sp>
      <p:pic>
        <p:nvPicPr>
          <p:cNvPr id="3" name="Object 2" descr="preencoded.png"/>
          <p:cNvPicPr>
            <a:picLocks noChangeAspect="1"/>
          </p:cNvPicPr>
          <p:nvPr/>
        </p:nvPicPr>
        <p:blipFill>
          <a:blip r:embed="rId3"/>
          <a:srcRect t="8333" b="8333"/>
          <a:stretch/>
        </p:blipFill>
        <p:spPr>
          <a:xfrm>
            <a:off x="95226" y="95226"/>
            <a:ext cx="11998500" cy="6665833"/>
          </a:xfrm>
          <a:prstGeom prst="rect">
            <a:avLst/>
          </a:prstGeom>
        </p:spPr>
      </p:pic>
      <p:sp>
        <p:nvSpPr>
          <p:cNvPr id="4" name="Object 3"/>
          <p:cNvSpPr/>
          <p:nvPr/>
        </p:nvSpPr>
        <p:spPr>
          <a:xfrm>
            <a:off x="471370" y="4932717"/>
            <a:ext cx="11246213" cy="1456961"/>
          </a:xfrm>
          <a:prstGeom prst="rect">
            <a:avLst/>
          </a:prstGeom>
          <a:solidFill>
            <a:srgbClr val="000000">
              <a:alpha val="30000"/>
            </a:srgbClr>
          </a:solidFill>
        </p:spPr>
        <p:txBody>
          <a:bodyPr/>
          <a:lstStyle/>
          <a:p>
            <a:endParaRPr lang="en-GB"/>
          </a:p>
        </p:txBody>
      </p:sp>
      <p:sp>
        <p:nvSpPr>
          <p:cNvPr id="5" name="Object 4"/>
          <p:cNvSpPr/>
          <p:nvPr/>
        </p:nvSpPr>
        <p:spPr>
          <a:xfrm>
            <a:off x="280917" y="5504669"/>
            <a:ext cx="11627117" cy="707054"/>
          </a:xfrm>
          <a:prstGeom prst="rect">
            <a:avLst/>
          </a:prstGeom>
          <a:noFill/>
        </p:spPr>
        <p:txBody>
          <a:bodyPr wrap="square" lIns="0" tIns="0" rIns="0" bIns="0" rtlCol="0" anchor="t"/>
          <a:lstStyle/>
          <a:p>
            <a:pPr algn="ctr">
              <a:lnSpc>
                <a:spcPts val="5569"/>
              </a:lnSpc>
              <a:spcBef>
                <a:spcPts val="964"/>
              </a:spcBef>
              <a:buNone/>
            </a:pPr>
            <a:r>
              <a:rPr lang="en-US" sz="5625" b="1" dirty="0">
                <a:solidFill>
                  <a:srgbClr val="FFFFFF"/>
                </a:solidFill>
                <a:latin typeface="Source Sans Pro" pitchFamily="34" charset="0"/>
                <a:ea typeface="Source Sans Pro" pitchFamily="34" charset="-122"/>
                <a:cs typeface="Source Sans Pro" pitchFamily="34" charset="-120"/>
              </a:rPr>
              <a:t>First though some marketing</a:t>
            </a:r>
            <a:endParaRPr lang="en-US" dirty="0"/>
          </a:p>
        </p:txBody>
      </p:sp>
    </p:spTree>
    <p:extLst>
      <p:ext uri="{BB962C8B-B14F-4D97-AF65-F5344CB8AC3E}">
        <p14:creationId xmlns:p14="http://schemas.microsoft.com/office/powerpoint/2010/main" val="872721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5654-C897-4A10-9389-886350E344BB}"/>
              </a:ext>
            </a:extLst>
          </p:cNvPr>
          <p:cNvSpPr>
            <a:spLocks noGrp="1"/>
          </p:cNvSpPr>
          <p:nvPr>
            <p:ph type="title"/>
          </p:nvPr>
        </p:nvSpPr>
        <p:spPr/>
        <p:txBody>
          <a:bodyPr/>
          <a:lstStyle/>
          <a:p>
            <a:r>
              <a:rPr lang="en-GB"/>
              <a:t>Azure DevOps</a:t>
            </a:r>
            <a:endParaRPr lang="en-US"/>
          </a:p>
        </p:txBody>
      </p:sp>
      <p:sp>
        <p:nvSpPr>
          <p:cNvPr id="4" name="Text Placeholder 3">
            <a:extLst>
              <a:ext uri="{FF2B5EF4-FFF2-40B4-BE49-F238E27FC236}">
                <a16:creationId xmlns:a16="http://schemas.microsoft.com/office/drawing/2014/main" id="{471337D4-94F8-4112-B7AD-B2EDBCA1DD71}"/>
              </a:ext>
            </a:extLst>
          </p:cNvPr>
          <p:cNvSpPr>
            <a:spLocks noGrp="1"/>
          </p:cNvSpPr>
          <p:nvPr>
            <p:ph type="body" sz="quarter" idx="4294967295"/>
          </p:nvPr>
        </p:nvSpPr>
        <p:spPr>
          <a:xfrm>
            <a:off x="6369799" y="1495136"/>
            <a:ext cx="5208912" cy="4043133"/>
          </a:xfrm>
        </p:spPr>
        <p:txBody>
          <a:bodyPr>
            <a:normAutofit lnSpcReduction="10000"/>
          </a:bodyPr>
          <a:lstStyle/>
          <a:p>
            <a:pPr marL="457112" indent="-457112">
              <a:spcBef>
                <a:spcPts val="1176"/>
              </a:spcBef>
            </a:pPr>
            <a:r>
              <a:rPr lang="en-GB">
                <a:latin typeface="+mn-lt"/>
              </a:rPr>
              <a:t>Continued heavy investment in Azure DevOps</a:t>
            </a:r>
          </a:p>
          <a:p>
            <a:pPr marL="457112" indent="-457112">
              <a:spcBef>
                <a:spcPts val="1176"/>
              </a:spcBef>
            </a:pPr>
            <a:r>
              <a:rPr lang="en-GB">
                <a:latin typeface="+mn-lt"/>
              </a:rPr>
              <a:t>Best in class CI/CD solution across the industry</a:t>
            </a:r>
          </a:p>
          <a:p>
            <a:pPr marL="457112" indent="-457112">
              <a:spcBef>
                <a:spcPts val="1176"/>
              </a:spcBef>
            </a:pPr>
            <a:r>
              <a:rPr lang="en-GB">
                <a:latin typeface="+mn-lt"/>
              </a:rPr>
              <a:t>Best &amp; most loved solution for managing development teams</a:t>
            </a:r>
          </a:p>
          <a:p>
            <a:pPr marL="457112" indent="-457112">
              <a:spcBef>
                <a:spcPts val="1176"/>
              </a:spcBef>
            </a:pPr>
            <a:r>
              <a:rPr lang="en-GB">
                <a:latin typeface="+mn-lt"/>
              </a:rPr>
              <a:t>Tight integrations with GitHub</a:t>
            </a:r>
          </a:p>
          <a:p>
            <a:pPr marL="457112" indent="-457112">
              <a:spcBef>
                <a:spcPts val="1176"/>
              </a:spcBef>
            </a:pPr>
            <a:r>
              <a:rPr lang="en-GB">
                <a:latin typeface="+mn-lt"/>
              </a:rPr>
              <a:t>Provide enterprise scalable package management</a:t>
            </a:r>
            <a:endParaRPr lang="en-US">
              <a:latin typeface="+mn-lt"/>
            </a:endParaRPr>
          </a:p>
        </p:txBody>
      </p:sp>
      <p:pic>
        <p:nvPicPr>
          <p:cNvPr id="5" name="Picture 4">
            <a:extLst>
              <a:ext uri="{FF2B5EF4-FFF2-40B4-BE49-F238E27FC236}">
                <a16:creationId xmlns:a16="http://schemas.microsoft.com/office/drawing/2014/main" id="{2AF2D7EC-82D8-4870-B1B9-4E81D0084D5D}"/>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045" y="1728985"/>
            <a:ext cx="5233158" cy="4492901"/>
          </a:xfrm>
          <a:prstGeom prst="rect">
            <a:avLst/>
          </a:prstGeom>
        </p:spPr>
      </p:pic>
      <p:sp>
        <p:nvSpPr>
          <p:cNvPr id="6" name="Text Placeholder 3">
            <a:extLst>
              <a:ext uri="{FF2B5EF4-FFF2-40B4-BE49-F238E27FC236}">
                <a16:creationId xmlns:a16="http://schemas.microsoft.com/office/drawing/2014/main" id="{115CDDC2-D239-45F7-B94A-00FCEEF13235}"/>
              </a:ext>
            </a:extLst>
          </p:cNvPr>
          <p:cNvSpPr txBox="1">
            <a:spLocks/>
          </p:cNvSpPr>
          <p:nvPr/>
        </p:nvSpPr>
        <p:spPr>
          <a:xfrm>
            <a:off x="7057147" y="5996951"/>
            <a:ext cx="465000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000" b="1">
                <a:solidFill>
                  <a:srgbClr val="0078D4"/>
                </a:solidFill>
                <a:latin typeface="Segoe UI Semibold" panose="020B0702040204020203" pitchFamily="34" charset="0"/>
                <a:cs typeface="Segoe UI Semibold" panose="020B0702040204020203" pitchFamily="34" charset="0"/>
              </a:rPr>
              <a:t>https://azure.com/devops</a:t>
            </a:r>
          </a:p>
        </p:txBody>
      </p:sp>
      <p:sp>
        <p:nvSpPr>
          <p:cNvPr id="7" name="Oval 6">
            <a:extLst>
              <a:ext uri="{FF2B5EF4-FFF2-40B4-BE49-F238E27FC236}">
                <a16:creationId xmlns:a16="http://schemas.microsoft.com/office/drawing/2014/main" id="{AE62ED9C-6940-444C-B7F8-8DA0572ACC35}"/>
              </a:ext>
            </a:extLst>
          </p:cNvPr>
          <p:cNvSpPr/>
          <p:nvPr/>
        </p:nvSpPr>
        <p:spPr bwMode="auto">
          <a:xfrm>
            <a:off x="6475340" y="5934660"/>
            <a:ext cx="428402" cy="42840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2000" kern="0">
                <a:ln w="19050">
                  <a:noFill/>
                </a:ln>
                <a:solidFill>
                  <a:srgbClr val="0078D4"/>
                </a:solidFill>
                <a:latin typeface="Segoe UI"/>
                <a:ea typeface="Segoe UI" pitchFamily="34" charset="0"/>
                <a:cs typeface="Segoe UI" pitchFamily="34" charset="0"/>
                <a:sym typeface="Wingdings" panose="05000000000000000000" pitchFamily="2" charset="2"/>
              </a:rPr>
              <a:t></a:t>
            </a:r>
            <a:endParaRPr lang="en-US" sz="2000" kern="0">
              <a:ln w="19050">
                <a:noFill/>
              </a:ln>
              <a:solidFill>
                <a:srgbClr val="0078D4"/>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3230168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null,&quot;logo_dark&quot;:null,&quot;showFooterByDefault&quot;:null,&quot;footerMessage&quot;:&quot;©2024 Proprietary and Confidential. All Rights Reserved.&quot;,&quot;palette_name&quot;:&quot;colorful&quot;,&quot;defaultSlideColor&quot;:&quot;theme&quot;,&quot;defaultBackgroundColor&quot;:&quot;background_light&quot;,&quot;styleFonts&quot;:1,&quot;styleFontWeight&quot;:&quot;heavy&quot;,&quot;styleElementStyle&quot;:&quot;outlined&quot;,&quot;styleEffect&quot;:&quot;none&quot;,&quot;styleDesign&quot;:1,&quot;styleDecoration&quot;:&quot;bar_left&quot;,&quot;styleHeaderAlignment&quot;:&quot;left&quot;,&quot;styleShape&quot;:&quot;rect&quot;,&quot;styleColor&quot;:&quot;slide&quot;,&quot;styleBackground&quot;:&quot;none&quot;,&quot;styleTitleFont&quot;:&quot;sourcesanspro&quot;,&quot;styleBodyFont&quot;:&quot;sourcesanspro&quot;,&quot;styleWeight&quot;:&quot;medium&quot;,&quot;styleTitleSlide&quot;:&quot;bar_left&quot;,&quot;fontScale&quot;:1,&quot;iconStyle&quot;:&quot;chunky&quot;,&quot;cjkFont&quot;:&quot;jp&quot;,&quot;isRTL&quot;:false,&quot;colors&quot;:{&quot;background_light&quot;:&quot;#ffffff&quot;,&quot;background_dark&quot;:&quot;#000000&quot;,&quot;primary_light&quot;:&quot;#ffffff&quot;,&quot;primary_dark&quot;:&quot;#000000&quot;,&quot;secondary_light&quot;:&quot;#e7e6e6&quot;,&quot;secondary_dark&quot;:&quot;#44546a&quot;,&quot;positive&quot;:&quot;#54C351&quot;,&quot;negative&quot;:&quot;#E04C2B&quot;,&quot;hyperlink&quot;:&quot;#11a9e2&quot;,&quot;theme&quot;:&quot;#4472c4&quot;,&quot;background_accent&quot;:&quot;#e7e6e6&quot;,&quot;chart1&quot;:&quot;#4472c4&quot;,&quot;accent1&quot;:&quot;#ed7d31&quot;,&quot;chart2&quot;:&quot;#ed7d31&quot;,&quot;accent2&quot;:&quot;#a5a5a5&quot;,&quot;chart3&quot;:&quot;#a5a5a5&quot;,&quot;accent3&quot;:&quot;#ffc000&quot;,&quot;chart4&quot;:&quot;#ffc000&quot;,&quot;accent4&quot;:&quot;#5b9bd5&quot;,&quot;chart5&quot;:&quot;#5b9bd5&quot;,&quot;accent5&quot;:&quot;#70ad47&quot;,&quot;chart6&quot;:&quot;#70ad47&quot;},&quot;fontHeaderFontId&quot;:&quot;sourcesanspro&quot;,&quot;fontHeaderWeight&quot;:600,&quot;fontHeaderBoldWeight&quot;:600,&quot;fontHeaderLetterSpacing&quot;:0,&quot;fontHeaderLineHeight&quot;:1.6,&quot;fontHeaderScaling&quot;:100,&quot;fontHeaderTextTransform&quot;:&quot;auto&quot;,&quot;fontTitleFontId&quot;:&quot;sourcesanspro&quot;,&quot;fontTitleWeight&quot;:600,&quot;fontTitleBoldWeight&quot;:600,&quot;fontTitleLetterSpacing&quot;:0,&quot;fontTitleLineHeight&quot;:1.6,&quot;fontTitleScaling&quot;:100,&quot;fontTitleTextTransform&quot;:&quot;auto&quot;,&quot;fontBodyFontId&quot;:&quot;sourcesanspro&quot;,&quot;fontBodyWeight&quot;:400,&quot;fontBodyBoldWeight&quot;:600,&quot;fontBodyLetterSpacing&quot;:0,&quot;fontBodyLineHeight&quot;:1.9,&quot;fontBodyScaling&quot;:100,&quot;fontBodyTextTransform&quot;:&quot;auto&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D570C69-25AD-49DD-9AEB-CF0114343098}">
  <we:reference id="0cad77d1-4b38-41f3-896c-a6193bfd765c" version="1.0.0.0" store="EXCatalog" storeType="EXCatalog"/>
  <we:alternateReferences>
    <we:reference id="WA200003964" version="1.0.0.0" store="en-GB"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51</TotalTime>
  <Words>1190</Words>
  <Application>Microsoft Office PowerPoint</Application>
  <PresentationFormat>Widescreen</PresentationFormat>
  <Paragraphs>219</Paragraphs>
  <Slides>35</Slides>
  <Notes>18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35</vt:i4>
      </vt:variant>
    </vt:vector>
  </HeadingPairs>
  <TitlesOfParts>
    <vt:vector size="47" baseType="lpstr">
      <vt:lpstr>Arial</vt:lpstr>
      <vt:lpstr>Bowtie</vt:lpstr>
      <vt:lpstr>Calibri</vt:lpstr>
      <vt:lpstr>Calibri Light</vt:lpstr>
      <vt:lpstr>Segoe UI</vt:lpstr>
      <vt:lpstr>Segoe UI Semibold</vt:lpstr>
      <vt:lpstr>Segoe UI Semilight</vt:lpstr>
      <vt:lpstr>Source Sans Pro</vt:lpstr>
      <vt:lpstr>Wingdings</vt:lpstr>
      <vt:lpstr>Office Theme</vt:lpstr>
      <vt:lpstr>1_Office Theme</vt:lpstr>
      <vt:lpstr>Office Theme</vt:lpstr>
      <vt:lpstr>PowerPoint Presentation</vt:lpstr>
      <vt:lpstr>Why Automation?</vt:lpstr>
      <vt:lpstr>PowerPoint Presentation</vt:lpstr>
      <vt:lpstr>PowerPoint Presentation</vt:lpstr>
      <vt:lpstr>PowerPoint Presentation</vt:lpstr>
      <vt:lpstr>PowerPoint Presentation</vt:lpstr>
      <vt:lpstr>PowerPoint Presentation</vt:lpstr>
      <vt:lpstr>PowerPoint Presentation</vt:lpstr>
      <vt:lpstr>Azure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Boards</vt:lpstr>
      <vt:lpstr>Azure Boards</vt:lpstr>
      <vt:lpstr>Work Items Hub</vt:lpstr>
      <vt:lpstr>Backlogs Hub</vt:lpstr>
      <vt:lpstr>Sprints Hub</vt:lpstr>
      <vt:lpstr>Dashboards</vt:lpstr>
      <vt:lpstr>PowerPoint Presentation</vt:lpstr>
      <vt:lpstr>Expand your mind</vt:lpstr>
      <vt:lpstr>What Is The Problem ?</vt:lpstr>
      <vt:lpstr>What Is The Problem ?</vt:lpstr>
      <vt:lpstr>Also</vt:lpstr>
      <vt:lpstr>pipeline</vt:lpstr>
      <vt:lpstr>pipeline</vt:lpstr>
      <vt:lpstr>pipeline</vt:lpstr>
      <vt:lpstr>pipeline</vt:lpstr>
      <vt:lpstr>pipeline</vt:lpstr>
      <vt:lpstr>pipeline</vt:lpstr>
      <vt:lpstr>pipeline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Sewell</dc:creator>
  <cp:lastModifiedBy>Rob Sewell</cp:lastModifiedBy>
  <cp:revision>2</cp:revision>
  <dcterms:created xsi:type="dcterms:W3CDTF">2024-01-09T11:45:37Z</dcterms:created>
  <dcterms:modified xsi:type="dcterms:W3CDTF">2024-01-11T09:29:02Z</dcterms:modified>
</cp:coreProperties>
</file>